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5.xml" ContentType="application/vnd.openxmlformats-officedocument.themeOverride+xml"/>
  <Override PartName="/ppt/notesSlides/notesSlide16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7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5"/>
  </p:notesMasterIdLst>
  <p:sldIdLst>
    <p:sldId id="351" r:id="rId2"/>
    <p:sldId id="446" r:id="rId3"/>
    <p:sldId id="452" r:id="rId4"/>
    <p:sldId id="353" r:id="rId5"/>
    <p:sldId id="354" r:id="rId6"/>
    <p:sldId id="355" r:id="rId7"/>
    <p:sldId id="356" r:id="rId8"/>
    <p:sldId id="357" r:id="rId9"/>
    <p:sldId id="358" r:id="rId10"/>
    <p:sldId id="439" r:id="rId11"/>
    <p:sldId id="444" r:id="rId12"/>
    <p:sldId id="441" r:id="rId13"/>
    <p:sldId id="453" r:id="rId14"/>
    <p:sldId id="361" r:id="rId15"/>
    <p:sldId id="430" r:id="rId16"/>
    <p:sldId id="431" r:id="rId17"/>
    <p:sldId id="432" r:id="rId18"/>
    <p:sldId id="433" r:id="rId19"/>
    <p:sldId id="434" r:id="rId20"/>
    <p:sldId id="435" r:id="rId21"/>
    <p:sldId id="436" r:id="rId22"/>
    <p:sldId id="437" r:id="rId23"/>
    <p:sldId id="44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Ermisch" initials="SE" lastIdx="2" clrIdx="0">
    <p:extLst>
      <p:ext uri="{19B8F6BF-5375-455C-9EA6-DF929625EA0E}">
        <p15:presenceInfo xmlns:p15="http://schemas.microsoft.com/office/powerpoint/2012/main" userId="S-1-5-21-448539723-746137067-725345543-296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8EBE"/>
    <a:srgbClr val="009900"/>
    <a:srgbClr val="0000FF"/>
    <a:srgbClr val="B8C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23" autoAdjust="0"/>
    <p:restoredTop sz="91892" autoAdjust="0"/>
  </p:normalViewPr>
  <p:slideViewPr>
    <p:cSldViewPr snapToGrid="0">
      <p:cViewPr varScale="1">
        <p:scale>
          <a:sx n="102" d="100"/>
          <a:sy n="102" d="100"/>
        </p:scale>
        <p:origin x="2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-470.com\departments\e470share\Open\Operations%20Monthly%20Review\2022\Quarterly%20Operations%20Dashboard\OPS%20DASHBOARD%20REPORT%20-%20K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dong\Desktop\OPS%20DASHBOARD%20REPORT%20-%20EACH%20SLID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dong\Desktop\OPS%20DASHBOARD%20REPORT%20-%20EACH%20SLIDE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e-470.com\departments\e470share\Open\Operations%20Monthly%20Review\2022\Quarterly%20Operations%20Dashboard\OPS%20DASHBOARD%20REPORT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e-470.com\departments\e470share\Open\Operations%20Monthly%20Review\2022\Quarterly%20Operations%20Dashboard\OPS%20DASHBOARD%20REPORT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e-470.com\departments\e470share\Open\Operations%20Monthly%20Review\2022\Quarterly%20Operations%20Dashboard\OPS%20DASHBOARD%20REPOR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\\e-470.com\departments\e470share\Open\Operations%20Monthly%20Review\2022\Quarterly%20Operations%20Dashboard\OPS%20DASHBOARD%20REPORT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\\e-470.com\departments\e470share\Open\Operations%20Monthly%20Review\2022\Quarterly%20Operations%20Dashboard\OPS%20DASHBOARD%20REPORT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e-470.com\departments\e470share\Open\Operations%20Monthly%20Review\2022\Quarterly%20Operations%20Dashboard\OPS%20DASHBOARD%20REPORT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e-470.com\departments\e470share\Open\Operations%20Monthly%20Review\2022\Quarterly%20Operations%20Dashboard\OPS%20DASHBOARD%20REPOR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Accounts</a:t>
            </a:r>
            <a:r>
              <a:rPr lang="en-US" baseline="0"/>
              <a:t> Opened 2022</a:t>
            </a:r>
            <a:endParaRPr lang="en-US"/>
          </a:p>
        </c:rich>
      </c:tx>
      <c:layout>
        <c:manualLayout>
          <c:xMode val="edge"/>
          <c:yMode val="edge"/>
          <c:x val="0.39118118074820352"/>
          <c:y val="6.651621083858087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714421217503746E-2"/>
          <c:y val="0.10287392788377385"/>
          <c:w val="0.89719330409305942"/>
          <c:h val="0.677984473226018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'Accts opened by type'!$B$4</c:f>
              <c:strCache>
                <c:ptCount val="1"/>
                <c:pt idx="0">
                  <c:v>Retail </c:v>
                </c:pt>
              </c:strCache>
            </c:strRef>
          </c:tx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cat>
            <c:numRef>
              <c:f>'Accts opened by type'!$C$3:$K$3</c:f>
              <c:numCache>
                <c:formatCode>mmm\-yy</c:formatCode>
                <c:ptCount val="9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</c:numCache>
              <c:extLst/>
            </c:numRef>
          </c:cat>
          <c:val>
            <c:numRef>
              <c:f>'Accts opened by type'!$C$4:$K$4</c:f>
              <c:numCache>
                <c:formatCode>#,##0_);\(#,##0\)</c:formatCode>
                <c:ptCount val="9"/>
                <c:pt idx="0">
                  <c:v>235</c:v>
                </c:pt>
                <c:pt idx="1">
                  <c:v>185</c:v>
                </c:pt>
                <c:pt idx="2">
                  <c:v>243</c:v>
                </c:pt>
                <c:pt idx="3" formatCode="#,##0">
                  <c:v>208</c:v>
                </c:pt>
                <c:pt idx="4" formatCode="#,##0">
                  <c:v>195</c:v>
                </c:pt>
                <c:pt idx="5" formatCode="#,##0">
                  <c:v>185</c:v>
                </c:pt>
                <c:pt idx="6">
                  <c:v>228</c:v>
                </c:pt>
                <c:pt idx="7">
                  <c:v>219</c:v>
                </c:pt>
                <c:pt idx="8">
                  <c:v>214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DB1-4E2F-9037-C69DCBDB4E27}"/>
            </c:ext>
          </c:extLst>
        </c:ser>
        <c:ser>
          <c:idx val="1"/>
          <c:order val="1"/>
          <c:tx>
            <c:strRef>
              <c:f>'Accts opened by type'!$B$5</c:f>
              <c:strCache>
                <c:ptCount val="1"/>
                <c:pt idx="0">
                  <c:v>CSR </c:v>
                </c:pt>
              </c:strCache>
            </c:strRef>
          </c:tx>
          <c:spPr>
            <a:solidFill>
              <a:schemeClr val="accent4"/>
            </a:soli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cat>
            <c:numRef>
              <c:f>'Accts opened by type'!$C$3:$K$3</c:f>
              <c:numCache>
                <c:formatCode>mmm\-yy</c:formatCode>
                <c:ptCount val="9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</c:numCache>
              <c:extLst/>
            </c:numRef>
          </c:cat>
          <c:val>
            <c:numRef>
              <c:f>'Accts opened by type'!$C$5:$K$5</c:f>
              <c:numCache>
                <c:formatCode>#,##0_);\(#,##0\)</c:formatCode>
                <c:ptCount val="9"/>
                <c:pt idx="0">
                  <c:v>3360</c:v>
                </c:pt>
                <c:pt idx="1">
                  <c:v>3095</c:v>
                </c:pt>
                <c:pt idx="2">
                  <c:v>4024</c:v>
                </c:pt>
                <c:pt idx="3" formatCode="#,##0">
                  <c:v>3687</c:v>
                </c:pt>
                <c:pt idx="4" formatCode="#,##0">
                  <c:v>3696</c:v>
                </c:pt>
                <c:pt idx="5" formatCode="#,##0">
                  <c:v>3966</c:v>
                </c:pt>
                <c:pt idx="6">
                  <c:v>3902</c:v>
                </c:pt>
                <c:pt idx="7">
                  <c:v>4661</c:v>
                </c:pt>
                <c:pt idx="8">
                  <c:v>4264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DB1-4E2F-9037-C69DCBDB4E27}"/>
            </c:ext>
          </c:extLst>
        </c:ser>
        <c:ser>
          <c:idx val="2"/>
          <c:order val="2"/>
          <c:tx>
            <c:strRef>
              <c:f>'Accts opened by type'!$B$6</c:f>
              <c:strCache>
                <c:ptCount val="1"/>
                <c:pt idx="0">
                  <c:v>Web </c:v>
                </c:pt>
              </c:strCache>
            </c:strRef>
          </c:tx>
          <c:spPr>
            <a:solidFill>
              <a:schemeClr val="accent3"/>
            </a:solidFill>
            <a:ln w="9525" cap="flat" cmpd="sng" algn="ctr">
              <a:solidFill>
                <a:schemeClr val="accent3"/>
              </a:solidFill>
              <a:round/>
            </a:ln>
            <a:effectLst/>
          </c:spPr>
          <c:invertIfNegative val="0"/>
          <c:cat>
            <c:numRef>
              <c:f>'Accts opened by type'!$C$3:$K$3</c:f>
              <c:numCache>
                <c:formatCode>mmm\-yy</c:formatCode>
                <c:ptCount val="9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</c:numCache>
              <c:extLst/>
            </c:numRef>
          </c:cat>
          <c:val>
            <c:numRef>
              <c:f>'Accts opened by type'!$C$6:$K$6</c:f>
              <c:numCache>
                <c:formatCode>#,##0_);\(#,##0\)</c:formatCode>
                <c:ptCount val="9"/>
                <c:pt idx="0">
                  <c:v>8807</c:v>
                </c:pt>
                <c:pt idx="1">
                  <c:v>7184</c:v>
                </c:pt>
                <c:pt idx="2">
                  <c:v>7442</c:v>
                </c:pt>
                <c:pt idx="3" formatCode="#,##0">
                  <c:v>7393</c:v>
                </c:pt>
                <c:pt idx="4" formatCode="#,##0">
                  <c:v>7597</c:v>
                </c:pt>
                <c:pt idx="5" formatCode="#,##0">
                  <c:v>7819</c:v>
                </c:pt>
                <c:pt idx="6">
                  <c:v>8833</c:v>
                </c:pt>
                <c:pt idx="7">
                  <c:v>10211</c:v>
                </c:pt>
                <c:pt idx="8">
                  <c:v>8816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DB1-4E2F-9037-C69DCBDB4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1997344"/>
        <c:axId val="1631991104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'Accts opened by type'!$B$7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2">
                          <a:lumMod val="60000"/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2">
                          <a:lumMod val="60000"/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2">
                          <a:lumMod val="60000"/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  <a:ln w="9525" cap="flat" cmpd="sng" algn="ctr">
                    <a:solidFill>
                      <a:schemeClr val="accent2">
                        <a:lumMod val="60000"/>
                        <a:shade val="95000"/>
                      </a:schemeClr>
                    </a:solidFill>
                    <a:round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'Accts opened by type'!$C$3:$K$3</c15:sqref>
                        </c15:formulaRef>
                      </c:ext>
                    </c:extLst>
                    <c:numCache>
                      <c:formatCode>mmm\-yy</c:formatCode>
                      <c:ptCount val="9"/>
                      <c:pt idx="0">
                        <c:v>44562</c:v>
                      </c:pt>
                      <c:pt idx="1">
                        <c:v>44593</c:v>
                      </c:pt>
                      <c:pt idx="2">
                        <c:v>44621</c:v>
                      </c:pt>
                      <c:pt idx="3">
                        <c:v>44652</c:v>
                      </c:pt>
                      <c:pt idx="4">
                        <c:v>44682</c:v>
                      </c:pt>
                      <c:pt idx="5">
                        <c:v>44713</c:v>
                      </c:pt>
                      <c:pt idx="6">
                        <c:v>44743</c:v>
                      </c:pt>
                      <c:pt idx="7">
                        <c:v>44774</c:v>
                      </c:pt>
                      <c:pt idx="8">
                        <c:v>44805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'Accts opened by type'!$C$7:$K$7</c15:sqref>
                        </c15:formulaRef>
                      </c:ext>
                    </c:extLst>
                    <c:numCache>
                      <c:formatCode>#,##0_);\(#,##0\)</c:formatCode>
                      <c:ptCount val="9"/>
                      <c:pt idx="0">
                        <c:v>12402</c:v>
                      </c:pt>
                      <c:pt idx="1">
                        <c:v>10464</c:v>
                      </c:pt>
                      <c:pt idx="2">
                        <c:v>11709</c:v>
                      </c:pt>
                      <c:pt idx="3">
                        <c:v>11288</c:v>
                      </c:pt>
                      <c:pt idx="4">
                        <c:v>11488</c:v>
                      </c:pt>
                      <c:pt idx="5">
                        <c:v>11970</c:v>
                      </c:pt>
                      <c:pt idx="6">
                        <c:v>12963</c:v>
                      </c:pt>
                      <c:pt idx="7">
                        <c:v>15091</c:v>
                      </c:pt>
                      <c:pt idx="8">
                        <c:v>13294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1DB1-4E2F-9037-C69DCBDB4E27}"/>
                  </c:ext>
                </c:extLst>
              </c15:ser>
            </c15:filteredBarSeries>
          </c:ext>
        </c:extLst>
      </c:barChart>
      <c:dateAx>
        <c:axId val="1631997344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631991104"/>
        <c:crosses val="autoZero"/>
        <c:auto val="1"/>
        <c:lblOffset val="100"/>
        <c:baseTimeUnit val="months"/>
      </c:dateAx>
      <c:valAx>
        <c:axId val="16319911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\(#,##0\)" sourceLinked="1"/>
        <c:majorTickMark val="none"/>
        <c:minorTickMark val="none"/>
        <c:tickLblPos val="nextTo"/>
        <c:crossAx val="16319973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bg2"/>
        </a:solidFill>
        <a:ln>
          <a:noFill/>
        </a:ln>
        <a:effectLst/>
        <a:sp3d/>
      </c:spPr>
    </c:sideWall>
    <c:backWall>
      <c:thickness val="0"/>
      <c:spPr>
        <a:solidFill>
          <a:schemeClr val="bg2"/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741059711286084E-2"/>
          <c:y val="5.5834446713064124E-2"/>
          <c:w val="0.88984686679790037"/>
          <c:h val="0.5809181109973737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'Printed Mailings'!$C$2</c:f>
              <c:strCache>
                <c:ptCount val="1"/>
                <c:pt idx="0">
                  <c:v> LETTERS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multiLvlStrRef>
              <c:f>'Printed Mailings'!$A$3:$B$20</c:f>
              <c:multiLvlStrCache>
                <c:ptCount val="18"/>
                <c:lvl>
                  <c:pt idx="0">
                    <c:v> CSC </c:v>
                  </c:pt>
                  <c:pt idx="1">
                    <c:v> LPT </c:v>
                  </c:pt>
                  <c:pt idx="2">
                    <c:v> CSC </c:v>
                  </c:pt>
                  <c:pt idx="3">
                    <c:v> LPT </c:v>
                  </c:pt>
                  <c:pt idx="4">
                    <c:v> CSC </c:v>
                  </c:pt>
                  <c:pt idx="5">
                    <c:v> LPT </c:v>
                  </c:pt>
                  <c:pt idx="6">
                    <c:v> CSC </c:v>
                  </c:pt>
                  <c:pt idx="7">
                    <c:v> LPT </c:v>
                  </c:pt>
                  <c:pt idx="8">
                    <c:v> CSC </c:v>
                  </c:pt>
                  <c:pt idx="9">
                    <c:v> LPT </c:v>
                  </c:pt>
                  <c:pt idx="10">
                    <c:v> CSC </c:v>
                  </c:pt>
                  <c:pt idx="11">
                    <c:v> LPT </c:v>
                  </c:pt>
                  <c:pt idx="12">
                    <c:v> CSC </c:v>
                  </c:pt>
                  <c:pt idx="13">
                    <c:v> LPT </c:v>
                  </c:pt>
                  <c:pt idx="14">
                    <c:v> CSC </c:v>
                  </c:pt>
                  <c:pt idx="15">
                    <c:v> LPT </c:v>
                  </c:pt>
                  <c:pt idx="16">
                    <c:v> CSC </c:v>
                  </c:pt>
                  <c:pt idx="17">
                    <c:v> LPT </c:v>
                  </c:pt>
                </c:lvl>
                <c:lvl>
                  <c:pt idx="0">
                    <c:v> JAN </c:v>
                  </c:pt>
                  <c:pt idx="2">
                    <c:v> FEB </c:v>
                  </c:pt>
                  <c:pt idx="4">
                    <c:v> MAR </c:v>
                  </c:pt>
                  <c:pt idx="6">
                    <c:v> APR </c:v>
                  </c:pt>
                  <c:pt idx="8">
                    <c:v> MAY </c:v>
                  </c:pt>
                  <c:pt idx="10">
                    <c:v> JUN </c:v>
                  </c:pt>
                  <c:pt idx="12">
                    <c:v> JUL </c:v>
                  </c:pt>
                  <c:pt idx="14">
                    <c:v> AUG </c:v>
                  </c:pt>
                  <c:pt idx="16">
                    <c:v> SEPT </c:v>
                  </c:pt>
                </c:lvl>
              </c:multiLvlStrCache>
            </c:multiLvlStrRef>
          </c:cat>
          <c:val>
            <c:numRef>
              <c:f>'Printed Mailings'!$C$3:$C$20</c:f>
              <c:numCache>
                <c:formatCode>General</c:formatCode>
                <c:ptCount val="18"/>
                <c:pt idx="0" formatCode="_(* #,##0_);_(* \(#,##0\);_(* &quot;-&quot;??_);_(@_)">
                  <c:v>39775</c:v>
                </c:pt>
                <c:pt idx="2" formatCode="_(* #,##0_);_(* \(#,##0\);_(* &quot;-&quot;??_);_(@_)">
                  <c:v>41988</c:v>
                </c:pt>
                <c:pt idx="4" formatCode="_(* #,##0_);_(* \(#,##0\);_(* &quot;-&quot;??_);_(@_)">
                  <c:v>62486</c:v>
                </c:pt>
                <c:pt idx="6" formatCode="_(* #,##0_);_(* \(#,##0\);_(* &quot;-&quot;??_);_(@_)">
                  <c:v>63233</c:v>
                </c:pt>
                <c:pt idx="8" formatCode="_(* #,##0_);_(* \(#,##0\);_(* &quot;-&quot;??_);_(@_)">
                  <c:v>59848</c:v>
                </c:pt>
                <c:pt idx="10" formatCode="_(* #,##0_);_(* \(#,##0\);_(* &quot;-&quot;??_);_(@_)">
                  <c:v>63287</c:v>
                </c:pt>
                <c:pt idx="12" formatCode="_(* #,##0_);_(* \(#,##0\);_(* &quot;-&quot;??_);_(@_)">
                  <c:v>57294</c:v>
                </c:pt>
                <c:pt idx="14" formatCode="_(* #,##0_);_(* \(#,##0\);_(* &quot;-&quot;??_);_(@_)">
                  <c:v>57002</c:v>
                </c:pt>
                <c:pt idx="16" formatCode="_(* #,##0_);_(* \(#,##0\);_(* &quot;-&quot;??_);_(@_)">
                  <c:v>54871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DA-419B-AC9D-631D1A4F2D03}"/>
            </c:ext>
          </c:extLst>
        </c:ser>
        <c:ser>
          <c:idx val="1"/>
          <c:order val="1"/>
          <c:tx>
            <c:strRef>
              <c:f>'Printed Mailings'!$D$2</c:f>
              <c:strCache>
                <c:ptCount val="1"/>
                <c:pt idx="0">
                  <c:v> INVOICES </c:v>
                </c:pt>
              </c:strCache>
            </c:strRef>
          </c:tx>
          <c:spPr>
            <a:solidFill>
              <a:srgbClr val="9933FF"/>
            </a:solidFill>
            <a:ln>
              <a:noFill/>
            </a:ln>
            <a:effectLst/>
            <a:sp3d/>
          </c:spPr>
          <c:invertIfNegative val="0"/>
          <c:cat>
            <c:multiLvlStrRef>
              <c:f>'Printed Mailings'!$A$3:$B$20</c:f>
              <c:multiLvlStrCache>
                <c:ptCount val="18"/>
                <c:lvl>
                  <c:pt idx="0">
                    <c:v> CSC </c:v>
                  </c:pt>
                  <c:pt idx="1">
                    <c:v> LPT </c:v>
                  </c:pt>
                  <c:pt idx="2">
                    <c:v> CSC </c:v>
                  </c:pt>
                  <c:pt idx="3">
                    <c:v> LPT </c:v>
                  </c:pt>
                  <c:pt idx="4">
                    <c:v> CSC </c:v>
                  </c:pt>
                  <c:pt idx="5">
                    <c:v> LPT </c:v>
                  </c:pt>
                  <c:pt idx="6">
                    <c:v> CSC </c:v>
                  </c:pt>
                  <c:pt idx="7">
                    <c:v> LPT </c:v>
                  </c:pt>
                  <c:pt idx="8">
                    <c:v> CSC </c:v>
                  </c:pt>
                  <c:pt idx="9">
                    <c:v> LPT </c:v>
                  </c:pt>
                  <c:pt idx="10">
                    <c:v> CSC </c:v>
                  </c:pt>
                  <c:pt idx="11">
                    <c:v> LPT </c:v>
                  </c:pt>
                  <c:pt idx="12">
                    <c:v> CSC </c:v>
                  </c:pt>
                  <c:pt idx="13">
                    <c:v> LPT </c:v>
                  </c:pt>
                  <c:pt idx="14">
                    <c:v> CSC </c:v>
                  </c:pt>
                  <c:pt idx="15">
                    <c:v> LPT </c:v>
                  </c:pt>
                  <c:pt idx="16">
                    <c:v> CSC </c:v>
                  </c:pt>
                  <c:pt idx="17">
                    <c:v> LPT </c:v>
                  </c:pt>
                </c:lvl>
                <c:lvl>
                  <c:pt idx="0">
                    <c:v> JAN </c:v>
                  </c:pt>
                  <c:pt idx="2">
                    <c:v> FEB </c:v>
                  </c:pt>
                  <c:pt idx="4">
                    <c:v> MAR </c:v>
                  </c:pt>
                  <c:pt idx="6">
                    <c:v> APR </c:v>
                  </c:pt>
                  <c:pt idx="8">
                    <c:v> MAY </c:v>
                  </c:pt>
                  <c:pt idx="10">
                    <c:v> JUN </c:v>
                  </c:pt>
                  <c:pt idx="12">
                    <c:v> JUL </c:v>
                  </c:pt>
                  <c:pt idx="14">
                    <c:v> AUG </c:v>
                  </c:pt>
                  <c:pt idx="16">
                    <c:v> SEPT </c:v>
                  </c:pt>
                </c:lvl>
              </c:multiLvlStrCache>
            </c:multiLvlStrRef>
          </c:cat>
          <c:val>
            <c:numRef>
              <c:f>'Printed Mailings'!$D$3:$D$20</c:f>
              <c:numCache>
                <c:formatCode>General</c:formatCode>
                <c:ptCount val="18"/>
                <c:pt idx="0" formatCode="_(* #,##0_);_(* \(#,##0\);_(* &quot;-&quot;??_);_(@_)">
                  <c:v>2307</c:v>
                </c:pt>
                <c:pt idx="2" formatCode="_(* #,##0_);_(* \(#,##0\);_(* &quot;-&quot;??_);_(@_)">
                  <c:v>2015</c:v>
                </c:pt>
                <c:pt idx="4" formatCode="_(* #,##0_);_(* \(#,##0\);_(* &quot;-&quot;??_);_(@_)">
                  <c:v>2488</c:v>
                </c:pt>
                <c:pt idx="6" formatCode="_(* #,##0_);_(* \(#,##0\);_(* &quot;-&quot;??_);_(@_)">
                  <c:v>2417</c:v>
                </c:pt>
                <c:pt idx="8" formatCode="_(* #,##0_);_(* \(#,##0\);_(* &quot;-&quot;??_);_(@_)">
                  <c:v>2533</c:v>
                </c:pt>
                <c:pt idx="10" formatCode="_(* #,##0_);_(* \(#,##0\);_(* &quot;-&quot;??_);_(@_)">
                  <c:v>2451</c:v>
                </c:pt>
                <c:pt idx="12" formatCode="_(* #,##0_);_(* \(#,##0\);_(* &quot;-&quot;??_);_(@_)">
                  <c:v>2557</c:v>
                </c:pt>
                <c:pt idx="14" formatCode="_(* #,##0_);_(* \(#,##0\);_(* &quot;-&quot;??_);_(@_)">
                  <c:v>2597</c:v>
                </c:pt>
                <c:pt idx="16" formatCode="_(* #,##0_);_(* \(#,##0\);_(* &quot;-&quot;??_);_(@_)">
                  <c:v>2506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DA-419B-AC9D-631D1A4F2D03}"/>
            </c:ext>
          </c:extLst>
        </c:ser>
        <c:ser>
          <c:idx val="2"/>
          <c:order val="2"/>
          <c:tx>
            <c:strRef>
              <c:f>'Printed Mailings'!$E$2</c:f>
              <c:strCache>
                <c:ptCount val="1"/>
                <c:pt idx="0">
                  <c:v> STATEMENTS </c:v>
                </c:pt>
              </c:strCache>
            </c:strRef>
          </c:tx>
          <c:spPr>
            <a:solidFill>
              <a:srgbClr val="B686DA"/>
            </a:solidFill>
            <a:ln>
              <a:noFill/>
            </a:ln>
            <a:effectLst/>
            <a:sp3d/>
          </c:spPr>
          <c:invertIfNegative val="0"/>
          <c:cat>
            <c:multiLvlStrRef>
              <c:f>'Printed Mailings'!$A$3:$B$20</c:f>
              <c:multiLvlStrCache>
                <c:ptCount val="18"/>
                <c:lvl>
                  <c:pt idx="0">
                    <c:v> CSC </c:v>
                  </c:pt>
                  <c:pt idx="1">
                    <c:v> LPT </c:v>
                  </c:pt>
                  <c:pt idx="2">
                    <c:v> CSC </c:v>
                  </c:pt>
                  <c:pt idx="3">
                    <c:v> LPT </c:v>
                  </c:pt>
                  <c:pt idx="4">
                    <c:v> CSC </c:v>
                  </c:pt>
                  <c:pt idx="5">
                    <c:v> LPT </c:v>
                  </c:pt>
                  <c:pt idx="6">
                    <c:v> CSC </c:v>
                  </c:pt>
                  <c:pt idx="7">
                    <c:v> LPT </c:v>
                  </c:pt>
                  <c:pt idx="8">
                    <c:v> CSC </c:v>
                  </c:pt>
                  <c:pt idx="9">
                    <c:v> LPT </c:v>
                  </c:pt>
                  <c:pt idx="10">
                    <c:v> CSC </c:v>
                  </c:pt>
                  <c:pt idx="11">
                    <c:v> LPT </c:v>
                  </c:pt>
                  <c:pt idx="12">
                    <c:v> CSC </c:v>
                  </c:pt>
                  <c:pt idx="13">
                    <c:v> LPT </c:v>
                  </c:pt>
                  <c:pt idx="14">
                    <c:v> CSC </c:v>
                  </c:pt>
                  <c:pt idx="15">
                    <c:v> LPT </c:v>
                  </c:pt>
                  <c:pt idx="16">
                    <c:v> CSC </c:v>
                  </c:pt>
                  <c:pt idx="17">
                    <c:v> LPT </c:v>
                  </c:pt>
                </c:lvl>
                <c:lvl>
                  <c:pt idx="0">
                    <c:v> JAN </c:v>
                  </c:pt>
                  <c:pt idx="2">
                    <c:v> FEB </c:v>
                  </c:pt>
                  <c:pt idx="4">
                    <c:v> MAR </c:v>
                  </c:pt>
                  <c:pt idx="6">
                    <c:v> APR </c:v>
                  </c:pt>
                  <c:pt idx="8">
                    <c:v> MAY </c:v>
                  </c:pt>
                  <c:pt idx="10">
                    <c:v> JUN </c:v>
                  </c:pt>
                  <c:pt idx="12">
                    <c:v> JUL </c:v>
                  </c:pt>
                  <c:pt idx="14">
                    <c:v> AUG </c:v>
                  </c:pt>
                  <c:pt idx="16">
                    <c:v> SEPT </c:v>
                  </c:pt>
                </c:lvl>
              </c:multiLvlStrCache>
            </c:multiLvlStrRef>
          </c:cat>
          <c:val>
            <c:numRef>
              <c:f>'Printed Mailings'!$E$3:$E$20</c:f>
              <c:numCache>
                <c:formatCode>General</c:formatCode>
                <c:ptCount val="18"/>
                <c:pt idx="0" formatCode="_(* #,##0_);_(* \(#,##0\);_(* &quot;-&quot;??_);_(@_)">
                  <c:v>100539</c:v>
                </c:pt>
                <c:pt idx="2" formatCode="_(* #,##0_);_(* \(#,##0\);_(* &quot;-&quot;??_);_(@_)">
                  <c:v>92940</c:v>
                </c:pt>
                <c:pt idx="4" formatCode="_(* #,##0_);_(* \(#,##0\);_(* &quot;-&quot;??_);_(@_)">
                  <c:v>133290</c:v>
                </c:pt>
                <c:pt idx="6" formatCode="_(* #,##0_);_(* \(#,##0\);_(* &quot;-&quot;??_);_(@_)">
                  <c:v>101055</c:v>
                </c:pt>
                <c:pt idx="8" formatCode="_(* #,##0_);_(* \(#,##0\);_(* &quot;-&quot;??_);_(@_)">
                  <c:v>105325</c:v>
                </c:pt>
                <c:pt idx="10" formatCode="_(* #,##0_);_(* \(#,##0\);_(* &quot;-&quot;??_);_(@_)">
                  <c:v>104367</c:v>
                </c:pt>
                <c:pt idx="12" formatCode="_(* #,##0_);_(* \(#,##0\);_(* &quot;-&quot;??_);_(@_)">
                  <c:v>111687</c:v>
                </c:pt>
                <c:pt idx="14" formatCode="_(* #,##0_);_(* \(#,##0\);_(* &quot;-&quot;??_);_(@_)">
                  <c:v>110044</c:v>
                </c:pt>
                <c:pt idx="16" formatCode="_(* #,##0_);_(* \(#,##0\);_(* &quot;-&quot;??_);_(@_)">
                  <c:v>108723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DA-419B-AC9D-631D1A4F2D03}"/>
            </c:ext>
          </c:extLst>
        </c:ser>
        <c:ser>
          <c:idx val="3"/>
          <c:order val="3"/>
          <c:tx>
            <c:strRef>
              <c:f>'Printed Mailings'!$F$2</c:f>
              <c:strCache>
                <c:ptCount val="1"/>
                <c:pt idx="0">
                  <c:v> CTOL 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cat>
            <c:multiLvlStrRef>
              <c:f>'Printed Mailings'!$A$3:$B$20</c:f>
              <c:multiLvlStrCache>
                <c:ptCount val="18"/>
                <c:lvl>
                  <c:pt idx="0">
                    <c:v> CSC </c:v>
                  </c:pt>
                  <c:pt idx="1">
                    <c:v> LPT </c:v>
                  </c:pt>
                  <c:pt idx="2">
                    <c:v> CSC </c:v>
                  </c:pt>
                  <c:pt idx="3">
                    <c:v> LPT </c:v>
                  </c:pt>
                  <c:pt idx="4">
                    <c:v> CSC </c:v>
                  </c:pt>
                  <c:pt idx="5">
                    <c:v> LPT </c:v>
                  </c:pt>
                  <c:pt idx="6">
                    <c:v> CSC </c:v>
                  </c:pt>
                  <c:pt idx="7">
                    <c:v> LPT </c:v>
                  </c:pt>
                  <c:pt idx="8">
                    <c:v> CSC </c:v>
                  </c:pt>
                  <c:pt idx="9">
                    <c:v> LPT </c:v>
                  </c:pt>
                  <c:pt idx="10">
                    <c:v> CSC </c:v>
                  </c:pt>
                  <c:pt idx="11">
                    <c:v> LPT </c:v>
                  </c:pt>
                  <c:pt idx="12">
                    <c:v> CSC </c:v>
                  </c:pt>
                  <c:pt idx="13">
                    <c:v> LPT </c:v>
                  </c:pt>
                  <c:pt idx="14">
                    <c:v> CSC </c:v>
                  </c:pt>
                  <c:pt idx="15">
                    <c:v> LPT </c:v>
                  </c:pt>
                  <c:pt idx="16">
                    <c:v> CSC </c:v>
                  </c:pt>
                  <c:pt idx="17">
                    <c:v> LPT </c:v>
                  </c:pt>
                </c:lvl>
                <c:lvl>
                  <c:pt idx="0">
                    <c:v> JAN </c:v>
                  </c:pt>
                  <c:pt idx="2">
                    <c:v> FEB </c:v>
                  </c:pt>
                  <c:pt idx="4">
                    <c:v> MAR </c:v>
                  </c:pt>
                  <c:pt idx="6">
                    <c:v> APR </c:v>
                  </c:pt>
                  <c:pt idx="8">
                    <c:v> MAY </c:v>
                  </c:pt>
                  <c:pt idx="10">
                    <c:v> JUN </c:v>
                  </c:pt>
                  <c:pt idx="12">
                    <c:v> JUL </c:v>
                  </c:pt>
                  <c:pt idx="14">
                    <c:v> AUG </c:v>
                  </c:pt>
                  <c:pt idx="16">
                    <c:v> SEPT </c:v>
                  </c:pt>
                </c:lvl>
              </c:multiLvlStrCache>
            </c:multiLvlStrRef>
          </c:cat>
          <c:val>
            <c:numRef>
              <c:f>'Printed Mailings'!$F$3:$F$20</c:f>
              <c:numCache>
                <c:formatCode>General</c:formatCode>
                <c:ptCount val="18"/>
                <c:pt idx="0" formatCode="_(* #,##0_);_(* \(#,##0\);_(* &quot;-&quot;??_);_(@_)">
                  <c:v>2522</c:v>
                </c:pt>
                <c:pt idx="2" formatCode="_(* #,##0_);_(* \(#,##0\);_(* &quot;-&quot;??_);_(@_)">
                  <c:v>1680</c:v>
                </c:pt>
                <c:pt idx="4" formatCode="_(* #,##0_);_(* \(#,##0\);_(* &quot;-&quot;??_);_(@_)">
                  <c:v>1905</c:v>
                </c:pt>
                <c:pt idx="6" formatCode="_(* #,##0_);_(* \(#,##0\);_(* &quot;-&quot;??_);_(@_)">
                  <c:v>2052</c:v>
                </c:pt>
                <c:pt idx="8" formatCode="_(* #,##0_);_(* \(#,##0\);_(* &quot;-&quot;??_);_(@_)">
                  <c:v>2129</c:v>
                </c:pt>
                <c:pt idx="10" formatCode="_(* #,##0_);_(* \(#,##0\);_(* &quot;-&quot;??_);_(@_)">
                  <c:v>2200</c:v>
                </c:pt>
                <c:pt idx="12" formatCode="_(* #,##0_);_(* \(#,##0\);_(* &quot;-&quot;??_);_(@_)">
                  <c:v>2377</c:v>
                </c:pt>
                <c:pt idx="14" formatCode="_(* #,##0_);_(* \(#,##0\);_(* &quot;-&quot;??_);_(@_)">
                  <c:v>2662</c:v>
                </c:pt>
                <c:pt idx="16" formatCode="_(* #,##0_);_(* \(#,##0\);_(* &quot;-&quot;??_);_(@_)">
                  <c:v>2406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DA-419B-AC9D-631D1A4F2D03}"/>
            </c:ext>
          </c:extLst>
        </c:ser>
        <c:ser>
          <c:idx val="4"/>
          <c:order val="4"/>
          <c:tx>
            <c:strRef>
              <c:f>'Printed Mailings'!$G$2</c:f>
              <c:strCache>
                <c:ptCount val="1"/>
                <c:pt idx="0">
                  <c:v> LPT PRINT 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cat>
            <c:multiLvlStrRef>
              <c:f>'Printed Mailings'!$A$3:$B$20</c:f>
              <c:multiLvlStrCache>
                <c:ptCount val="18"/>
                <c:lvl>
                  <c:pt idx="0">
                    <c:v> CSC </c:v>
                  </c:pt>
                  <c:pt idx="1">
                    <c:v> LPT </c:v>
                  </c:pt>
                  <c:pt idx="2">
                    <c:v> CSC </c:v>
                  </c:pt>
                  <c:pt idx="3">
                    <c:v> LPT </c:v>
                  </c:pt>
                  <c:pt idx="4">
                    <c:v> CSC </c:v>
                  </c:pt>
                  <c:pt idx="5">
                    <c:v> LPT </c:v>
                  </c:pt>
                  <c:pt idx="6">
                    <c:v> CSC </c:v>
                  </c:pt>
                  <c:pt idx="7">
                    <c:v> LPT </c:v>
                  </c:pt>
                  <c:pt idx="8">
                    <c:v> CSC </c:v>
                  </c:pt>
                  <c:pt idx="9">
                    <c:v> LPT </c:v>
                  </c:pt>
                  <c:pt idx="10">
                    <c:v> CSC </c:v>
                  </c:pt>
                  <c:pt idx="11">
                    <c:v> LPT </c:v>
                  </c:pt>
                  <c:pt idx="12">
                    <c:v> CSC </c:v>
                  </c:pt>
                  <c:pt idx="13">
                    <c:v> LPT </c:v>
                  </c:pt>
                  <c:pt idx="14">
                    <c:v> CSC </c:v>
                  </c:pt>
                  <c:pt idx="15">
                    <c:v> LPT </c:v>
                  </c:pt>
                  <c:pt idx="16">
                    <c:v> CSC </c:v>
                  </c:pt>
                  <c:pt idx="17">
                    <c:v> LPT </c:v>
                  </c:pt>
                </c:lvl>
                <c:lvl>
                  <c:pt idx="0">
                    <c:v> JAN </c:v>
                  </c:pt>
                  <c:pt idx="2">
                    <c:v> FEB </c:v>
                  </c:pt>
                  <c:pt idx="4">
                    <c:v> MAR </c:v>
                  </c:pt>
                  <c:pt idx="6">
                    <c:v> APR </c:v>
                  </c:pt>
                  <c:pt idx="8">
                    <c:v> MAY </c:v>
                  </c:pt>
                  <c:pt idx="10">
                    <c:v> JUN </c:v>
                  </c:pt>
                  <c:pt idx="12">
                    <c:v> JUL </c:v>
                  </c:pt>
                  <c:pt idx="14">
                    <c:v> AUG </c:v>
                  </c:pt>
                  <c:pt idx="16">
                    <c:v> SEPT </c:v>
                  </c:pt>
                </c:lvl>
              </c:multiLvlStrCache>
            </c:multiLvlStrRef>
          </c:cat>
          <c:val>
            <c:numRef>
              <c:f>'Printed Mailings'!$G$3:$G$20</c:f>
              <c:numCache>
                <c:formatCode>_(* #,##0_);_(* \(#,##0\);_(* "-"??_);_(@_)</c:formatCode>
                <c:ptCount val="18"/>
                <c:pt idx="1">
                  <c:v>391571</c:v>
                </c:pt>
                <c:pt idx="3">
                  <c:v>282681</c:v>
                </c:pt>
                <c:pt idx="5">
                  <c:v>360176</c:v>
                </c:pt>
                <c:pt idx="7">
                  <c:v>330713</c:v>
                </c:pt>
                <c:pt idx="9">
                  <c:v>381822</c:v>
                </c:pt>
                <c:pt idx="11">
                  <c:v>364743</c:v>
                </c:pt>
                <c:pt idx="13">
                  <c:v>423783</c:v>
                </c:pt>
                <c:pt idx="15">
                  <c:v>444416</c:v>
                </c:pt>
                <c:pt idx="17">
                  <c:v>426598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DA-419B-AC9D-631D1A4F2D03}"/>
            </c:ext>
          </c:extLst>
        </c:ser>
        <c:ser>
          <c:idx val="5"/>
          <c:order val="5"/>
          <c:tx>
            <c:strRef>
              <c:f>'Printed Mailings'!$H$2</c:f>
              <c:strCache>
                <c:ptCount val="1"/>
                <c:pt idx="0">
                  <c:v> COLLECTION </c:v>
                </c:pt>
              </c:strCache>
            </c:strRef>
          </c:tx>
          <c:spPr>
            <a:solidFill>
              <a:srgbClr val="F1F10F"/>
            </a:solidFill>
            <a:ln>
              <a:noFill/>
            </a:ln>
            <a:effectLst/>
            <a:sp3d/>
          </c:spPr>
          <c:invertIfNegative val="0"/>
          <c:cat>
            <c:multiLvlStrRef>
              <c:f>'Printed Mailings'!$A$3:$B$20</c:f>
              <c:multiLvlStrCache>
                <c:ptCount val="18"/>
                <c:lvl>
                  <c:pt idx="0">
                    <c:v> CSC </c:v>
                  </c:pt>
                  <c:pt idx="1">
                    <c:v> LPT </c:v>
                  </c:pt>
                  <c:pt idx="2">
                    <c:v> CSC </c:v>
                  </c:pt>
                  <c:pt idx="3">
                    <c:v> LPT </c:v>
                  </c:pt>
                  <c:pt idx="4">
                    <c:v> CSC </c:v>
                  </c:pt>
                  <c:pt idx="5">
                    <c:v> LPT </c:v>
                  </c:pt>
                  <c:pt idx="6">
                    <c:v> CSC </c:v>
                  </c:pt>
                  <c:pt idx="7">
                    <c:v> LPT </c:v>
                  </c:pt>
                  <c:pt idx="8">
                    <c:v> CSC </c:v>
                  </c:pt>
                  <c:pt idx="9">
                    <c:v> LPT </c:v>
                  </c:pt>
                  <c:pt idx="10">
                    <c:v> CSC </c:v>
                  </c:pt>
                  <c:pt idx="11">
                    <c:v> LPT </c:v>
                  </c:pt>
                  <c:pt idx="12">
                    <c:v> CSC </c:v>
                  </c:pt>
                  <c:pt idx="13">
                    <c:v> LPT </c:v>
                  </c:pt>
                  <c:pt idx="14">
                    <c:v> CSC </c:v>
                  </c:pt>
                  <c:pt idx="15">
                    <c:v> LPT </c:v>
                  </c:pt>
                  <c:pt idx="16">
                    <c:v> CSC </c:v>
                  </c:pt>
                  <c:pt idx="17">
                    <c:v> LPT </c:v>
                  </c:pt>
                </c:lvl>
                <c:lvl>
                  <c:pt idx="0">
                    <c:v> JAN </c:v>
                  </c:pt>
                  <c:pt idx="2">
                    <c:v> FEB </c:v>
                  </c:pt>
                  <c:pt idx="4">
                    <c:v> MAR </c:v>
                  </c:pt>
                  <c:pt idx="6">
                    <c:v> APR </c:v>
                  </c:pt>
                  <c:pt idx="8">
                    <c:v> MAY </c:v>
                  </c:pt>
                  <c:pt idx="10">
                    <c:v> JUN </c:v>
                  </c:pt>
                  <c:pt idx="12">
                    <c:v> JUL </c:v>
                  </c:pt>
                  <c:pt idx="14">
                    <c:v> AUG </c:v>
                  </c:pt>
                  <c:pt idx="16">
                    <c:v> SEPT </c:v>
                  </c:pt>
                </c:lvl>
              </c:multiLvlStrCache>
            </c:multiLvlStrRef>
          </c:cat>
          <c:val>
            <c:numRef>
              <c:f>'Printed Mailings'!$H$3:$H$20</c:f>
              <c:numCache>
                <c:formatCode>_(* #,##0_);_(* \(#,##0\);_(* "-"??_);_(@_)</c:formatCode>
                <c:ptCount val="18"/>
                <c:pt idx="1">
                  <c:v>81328</c:v>
                </c:pt>
                <c:pt idx="3">
                  <c:v>80434</c:v>
                </c:pt>
                <c:pt idx="5">
                  <c:v>87043</c:v>
                </c:pt>
                <c:pt idx="7">
                  <c:v>63271</c:v>
                </c:pt>
                <c:pt idx="9">
                  <c:v>66618</c:v>
                </c:pt>
                <c:pt idx="11">
                  <c:v>47340</c:v>
                </c:pt>
                <c:pt idx="13">
                  <c:v>56096</c:v>
                </c:pt>
                <c:pt idx="15">
                  <c:v>55513</c:v>
                </c:pt>
                <c:pt idx="17">
                  <c:v>51650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DA-419B-AC9D-631D1A4F2D03}"/>
            </c:ext>
          </c:extLst>
        </c:ser>
        <c:ser>
          <c:idx val="6"/>
          <c:order val="6"/>
          <c:tx>
            <c:strRef>
              <c:f>'Printed Mailings'!$I$2</c:f>
              <c:strCache>
                <c:ptCount val="1"/>
                <c:pt idx="0">
                  <c:v> HOFO </c:v>
                </c:pt>
              </c:strCache>
            </c:strRef>
          </c:tx>
          <c:spPr>
            <a:solidFill>
              <a:srgbClr val="FFCCCC"/>
            </a:solidFill>
            <a:ln>
              <a:noFill/>
            </a:ln>
            <a:effectLst/>
            <a:sp3d/>
          </c:spPr>
          <c:invertIfNegative val="0"/>
          <c:cat>
            <c:multiLvlStrRef>
              <c:f>'Printed Mailings'!$A$3:$B$20</c:f>
              <c:multiLvlStrCache>
                <c:ptCount val="18"/>
                <c:lvl>
                  <c:pt idx="0">
                    <c:v> CSC </c:v>
                  </c:pt>
                  <c:pt idx="1">
                    <c:v> LPT </c:v>
                  </c:pt>
                  <c:pt idx="2">
                    <c:v> CSC </c:v>
                  </c:pt>
                  <c:pt idx="3">
                    <c:v> LPT </c:v>
                  </c:pt>
                  <c:pt idx="4">
                    <c:v> CSC </c:v>
                  </c:pt>
                  <c:pt idx="5">
                    <c:v> LPT </c:v>
                  </c:pt>
                  <c:pt idx="6">
                    <c:v> CSC </c:v>
                  </c:pt>
                  <c:pt idx="7">
                    <c:v> LPT </c:v>
                  </c:pt>
                  <c:pt idx="8">
                    <c:v> CSC </c:v>
                  </c:pt>
                  <c:pt idx="9">
                    <c:v> LPT </c:v>
                  </c:pt>
                  <c:pt idx="10">
                    <c:v> CSC </c:v>
                  </c:pt>
                  <c:pt idx="11">
                    <c:v> LPT </c:v>
                  </c:pt>
                  <c:pt idx="12">
                    <c:v> CSC </c:v>
                  </c:pt>
                  <c:pt idx="13">
                    <c:v> LPT </c:v>
                  </c:pt>
                  <c:pt idx="14">
                    <c:v> CSC </c:v>
                  </c:pt>
                  <c:pt idx="15">
                    <c:v> LPT </c:v>
                  </c:pt>
                  <c:pt idx="16">
                    <c:v> CSC </c:v>
                  </c:pt>
                  <c:pt idx="17">
                    <c:v> LPT </c:v>
                  </c:pt>
                </c:lvl>
                <c:lvl>
                  <c:pt idx="0">
                    <c:v> JAN </c:v>
                  </c:pt>
                  <c:pt idx="2">
                    <c:v> FEB </c:v>
                  </c:pt>
                  <c:pt idx="4">
                    <c:v> MAR </c:v>
                  </c:pt>
                  <c:pt idx="6">
                    <c:v> APR </c:v>
                  </c:pt>
                  <c:pt idx="8">
                    <c:v> MAY </c:v>
                  </c:pt>
                  <c:pt idx="10">
                    <c:v> JUN </c:v>
                  </c:pt>
                  <c:pt idx="12">
                    <c:v> JUL </c:v>
                  </c:pt>
                  <c:pt idx="14">
                    <c:v> AUG </c:v>
                  </c:pt>
                  <c:pt idx="16">
                    <c:v> SEPT </c:v>
                  </c:pt>
                </c:lvl>
              </c:multiLvlStrCache>
            </c:multiLvlStrRef>
          </c:cat>
          <c:val>
            <c:numRef>
              <c:f>'Printed Mailings'!$I$3:$I$20</c:f>
              <c:numCache>
                <c:formatCode>_(* #,##0_);_(* \(#,##0\);_(* "-"??_);_(@_)</c:formatCode>
                <c:ptCount val="18"/>
                <c:pt idx="1">
                  <c:v>223234</c:v>
                </c:pt>
                <c:pt idx="3">
                  <c:v>205740</c:v>
                </c:pt>
                <c:pt idx="5">
                  <c:v>294996</c:v>
                </c:pt>
                <c:pt idx="7">
                  <c:v>257219</c:v>
                </c:pt>
                <c:pt idx="9">
                  <c:v>281667</c:v>
                </c:pt>
                <c:pt idx="11">
                  <c:v>257703</c:v>
                </c:pt>
                <c:pt idx="13">
                  <c:v>223234</c:v>
                </c:pt>
                <c:pt idx="15">
                  <c:v>205740</c:v>
                </c:pt>
                <c:pt idx="17">
                  <c:v>281764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DA-419B-AC9D-631D1A4F2D03}"/>
            </c:ext>
          </c:extLst>
        </c:ser>
        <c:ser>
          <c:idx val="7"/>
          <c:order val="7"/>
          <c:tx>
            <c:strRef>
              <c:f>'Printed Mailings'!$J$2</c:f>
              <c:strCache>
                <c:ptCount val="1"/>
                <c:pt idx="0">
                  <c:v> REG HOLD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multiLvlStrRef>
              <c:f>'Printed Mailings'!$A$3:$B$20</c:f>
              <c:multiLvlStrCache>
                <c:ptCount val="18"/>
                <c:lvl>
                  <c:pt idx="0">
                    <c:v> CSC </c:v>
                  </c:pt>
                  <c:pt idx="1">
                    <c:v> LPT </c:v>
                  </c:pt>
                  <c:pt idx="2">
                    <c:v> CSC </c:v>
                  </c:pt>
                  <c:pt idx="3">
                    <c:v> LPT </c:v>
                  </c:pt>
                  <c:pt idx="4">
                    <c:v> CSC </c:v>
                  </c:pt>
                  <c:pt idx="5">
                    <c:v> LPT </c:v>
                  </c:pt>
                  <c:pt idx="6">
                    <c:v> CSC </c:v>
                  </c:pt>
                  <c:pt idx="7">
                    <c:v> LPT </c:v>
                  </c:pt>
                  <c:pt idx="8">
                    <c:v> CSC </c:v>
                  </c:pt>
                  <c:pt idx="9">
                    <c:v> LPT </c:v>
                  </c:pt>
                  <c:pt idx="10">
                    <c:v> CSC </c:v>
                  </c:pt>
                  <c:pt idx="11">
                    <c:v> LPT </c:v>
                  </c:pt>
                  <c:pt idx="12">
                    <c:v> CSC </c:v>
                  </c:pt>
                  <c:pt idx="13">
                    <c:v> LPT </c:v>
                  </c:pt>
                  <c:pt idx="14">
                    <c:v> CSC </c:v>
                  </c:pt>
                  <c:pt idx="15">
                    <c:v> LPT </c:v>
                  </c:pt>
                  <c:pt idx="16">
                    <c:v> CSC </c:v>
                  </c:pt>
                  <c:pt idx="17">
                    <c:v> LPT </c:v>
                  </c:pt>
                </c:lvl>
                <c:lvl>
                  <c:pt idx="0">
                    <c:v> JAN </c:v>
                  </c:pt>
                  <c:pt idx="2">
                    <c:v> FEB </c:v>
                  </c:pt>
                  <c:pt idx="4">
                    <c:v> MAR </c:v>
                  </c:pt>
                  <c:pt idx="6">
                    <c:v> APR </c:v>
                  </c:pt>
                  <c:pt idx="8">
                    <c:v> MAY </c:v>
                  </c:pt>
                  <c:pt idx="10">
                    <c:v> JUN </c:v>
                  </c:pt>
                  <c:pt idx="12">
                    <c:v> JUL </c:v>
                  </c:pt>
                  <c:pt idx="14">
                    <c:v> AUG </c:v>
                  </c:pt>
                  <c:pt idx="16">
                    <c:v> SEPT </c:v>
                  </c:pt>
                </c:lvl>
              </c:multiLvlStrCache>
            </c:multiLvlStrRef>
          </c:cat>
          <c:val>
            <c:numRef>
              <c:f>'Printed Mailings'!$J$3:$J$20</c:f>
              <c:numCache>
                <c:formatCode>_(* #,##0_);_(* \(#,##0\);_(* "-"??_);_(@_)</c:formatCode>
                <c:ptCount val="18"/>
                <c:pt idx="1">
                  <c:v>10934</c:v>
                </c:pt>
                <c:pt idx="3">
                  <c:v>6120</c:v>
                </c:pt>
                <c:pt idx="5">
                  <c:v>5820</c:v>
                </c:pt>
                <c:pt idx="7">
                  <c:v>14745</c:v>
                </c:pt>
                <c:pt idx="9">
                  <c:v>13399</c:v>
                </c:pt>
                <c:pt idx="11">
                  <c:v>16906</c:v>
                </c:pt>
                <c:pt idx="13">
                  <c:v>12161</c:v>
                </c:pt>
                <c:pt idx="15">
                  <c:v>8036</c:v>
                </c:pt>
                <c:pt idx="17">
                  <c:v>13579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DA-419B-AC9D-631D1A4F2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shape val="box"/>
        <c:axId val="2132257008"/>
        <c:axId val="2132246672"/>
        <c:axId val="0"/>
      </c:bar3DChart>
      <c:catAx>
        <c:axId val="2132257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46672"/>
        <c:crosses val="autoZero"/>
        <c:auto val="1"/>
        <c:lblAlgn val="ctr"/>
        <c:lblOffset val="100"/>
        <c:noMultiLvlLbl val="0"/>
      </c:catAx>
      <c:valAx>
        <c:axId val="2132246672"/>
        <c:scaling>
          <c:orientation val="minMax"/>
          <c:max val="70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57008"/>
        <c:crosses val="autoZero"/>
        <c:crossBetween val="between"/>
        <c:majorUnit val="50000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PRINT &amp; POSTAGE COST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031145188846473E-2"/>
          <c:y val="7.6996886360779809E-2"/>
          <c:w val="0.92596885481115354"/>
          <c:h val="0.718453653240189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'Print &amp; Post '!$Q$2</c:f>
              <c:strCache>
                <c:ptCount val="1"/>
                <c:pt idx="0">
                  <c:v> PRINT 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multiLvlStrRef>
              <c:f>'Print &amp; Post '!$O$3:$P$20</c:f>
              <c:multiLvlStrCache>
                <c:ptCount val="18"/>
                <c:lvl>
                  <c:pt idx="0">
                    <c:v> CSC </c:v>
                  </c:pt>
                  <c:pt idx="1">
                    <c:v> LPT </c:v>
                  </c:pt>
                  <c:pt idx="2">
                    <c:v> CSC </c:v>
                  </c:pt>
                  <c:pt idx="3">
                    <c:v> LPT </c:v>
                  </c:pt>
                  <c:pt idx="4">
                    <c:v> CSC </c:v>
                  </c:pt>
                  <c:pt idx="5">
                    <c:v> LPT </c:v>
                  </c:pt>
                  <c:pt idx="6">
                    <c:v> CSC </c:v>
                  </c:pt>
                  <c:pt idx="7">
                    <c:v> LPT </c:v>
                  </c:pt>
                  <c:pt idx="8">
                    <c:v> CSC </c:v>
                  </c:pt>
                  <c:pt idx="9">
                    <c:v> LPT </c:v>
                  </c:pt>
                  <c:pt idx="10">
                    <c:v> CSC </c:v>
                  </c:pt>
                  <c:pt idx="11">
                    <c:v> LPT </c:v>
                  </c:pt>
                  <c:pt idx="12">
                    <c:v> CSC </c:v>
                  </c:pt>
                  <c:pt idx="13">
                    <c:v> LPT </c:v>
                  </c:pt>
                  <c:pt idx="14">
                    <c:v> CSC </c:v>
                  </c:pt>
                  <c:pt idx="15">
                    <c:v> LPT </c:v>
                  </c:pt>
                  <c:pt idx="16">
                    <c:v> CSC </c:v>
                  </c:pt>
                  <c:pt idx="17">
                    <c:v> LPT </c:v>
                  </c:pt>
                </c:lvl>
                <c:lvl>
                  <c:pt idx="0">
                    <c:v> JAN </c:v>
                  </c:pt>
                  <c:pt idx="2">
                    <c:v> FEB </c:v>
                  </c:pt>
                  <c:pt idx="4">
                    <c:v> MAR </c:v>
                  </c:pt>
                  <c:pt idx="6">
                    <c:v> APR </c:v>
                  </c:pt>
                  <c:pt idx="8">
                    <c:v> MAY </c:v>
                  </c:pt>
                  <c:pt idx="10">
                    <c:v> JUN </c:v>
                  </c:pt>
                  <c:pt idx="12">
                    <c:v> JUL </c:v>
                  </c:pt>
                  <c:pt idx="14">
                    <c:v> AUG </c:v>
                  </c:pt>
                  <c:pt idx="16">
                    <c:v> SEP </c:v>
                  </c:pt>
                </c:lvl>
              </c:multiLvlStrCache>
            </c:multiLvlStrRef>
          </c:cat>
          <c:val>
            <c:numRef>
              <c:f>'Print &amp; Post '!$Q$3:$Q$20</c:f>
              <c:numCache>
                <c:formatCode>_("$"* #,##0_);_("$"* \(#,##0\);_("$"* "-"??_);_(@_)</c:formatCode>
                <c:ptCount val="18"/>
                <c:pt idx="0">
                  <c:v>15364.299999999997</c:v>
                </c:pt>
                <c:pt idx="1">
                  <c:v>133544.80000000002</c:v>
                </c:pt>
                <c:pt idx="2">
                  <c:v>14508.43</c:v>
                </c:pt>
                <c:pt idx="3">
                  <c:v>107832.38</c:v>
                </c:pt>
                <c:pt idx="4">
                  <c:v>20109.87</c:v>
                </c:pt>
                <c:pt idx="5">
                  <c:v>142348.93</c:v>
                </c:pt>
                <c:pt idx="6">
                  <c:v>17775.53</c:v>
                </c:pt>
                <c:pt idx="7">
                  <c:v>128927.89</c:v>
                </c:pt>
                <c:pt idx="8">
                  <c:v>18259.740000000002</c:v>
                </c:pt>
                <c:pt idx="9">
                  <c:v>145109.77000000002</c:v>
                </c:pt>
                <c:pt idx="10">
                  <c:v>18172.34</c:v>
                </c:pt>
                <c:pt idx="11">
                  <c:v>124430.73000000001</c:v>
                </c:pt>
                <c:pt idx="12">
                  <c:v>7419.7700000000013</c:v>
                </c:pt>
                <c:pt idx="13">
                  <c:v>173915</c:v>
                </c:pt>
                <c:pt idx="14">
                  <c:v>147209.36000000004</c:v>
                </c:pt>
                <c:pt idx="15">
                  <c:v>147209.36000000004</c:v>
                </c:pt>
                <c:pt idx="16">
                  <c:v>17646.93</c:v>
                </c:pt>
                <c:pt idx="17">
                  <c:v>137165.6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BC-4329-9DE4-0FEA8C91C7D9}"/>
            </c:ext>
          </c:extLst>
        </c:ser>
        <c:ser>
          <c:idx val="1"/>
          <c:order val="1"/>
          <c:tx>
            <c:strRef>
              <c:f>'Print &amp; Post '!$R$2</c:f>
              <c:strCache>
                <c:ptCount val="1"/>
                <c:pt idx="0">
                  <c:v> POSTAGE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multiLvlStrRef>
              <c:f>'Print &amp; Post '!$O$3:$P$20</c:f>
              <c:multiLvlStrCache>
                <c:ptCount val="18"/>
                <c:lvl>
                  <c:pt idx="0">
                    <c:v> CSC </c:v>
                  </c:pt>
                  <c:pt idx="1">
                    <c:v> LPT </c:v>
                  </c:pt>
                  <c:pt idx="2">
                    <c:v> CSC </c:v>
                  </c:pt>
                  <c:pt idx="3">
                    <c:v> LPT </c:v>
                  </c:pt>
                  <c:pt idx="4">
                    <c:v> CSC </c:v>
                  </c:pt>
                  <c:pt idx="5">
                    <c:v> LPT </c:v>
                  </c:pt>
                  <c:pt idx="6">
                    <c:v> CSC </c:v>
                  </c:pt>
                  <c:pt idx="7">
                    <c:v> LPT </c:v>
                  </c:pt>
                  <c:pt idx="8">
                    <c:v> CSC </c:v>
                  </c:pt>
                  <c:pt idx="9">
                    <c:v> LPT </c:v>
                  </c:pt>
                  <c:pt idx="10">
                    <c:v> CSC </c:v>
                  </c:pt>
                  <c:pt idx="11">
                    <c:v> LPT </c:v>
                  </c:pt>
                  <c:pt idx="12">
                    <c:v> CSC </c:v>
                  </c:pt>
                  <c:pt idx="13">
                    <c:v> LPT </c:v>
                  </c:pt>
                  <c:pt idx="14">
                    <c:v> CSC </c:v>
                  </c:pt>
                  <c:pt idx="15">
                    <c:v> LPT </c:v>
                  </c:pt>
                  <c:pt idx="16">
                    <c:v> CSC </c:v>
                  </c:pt>
                  <c:pt idx="17">
                    <c:v> LPT </c:v>
                  </c:pt>
                </c:lvl>
                <c:lvl>
                  <c:pt idx="0">
                    <c:v> JAN </c:v>
                  </c:pt>
                  <c:pt idx="2">
                    <c:v> FEB </c:v>
                  </c:pt>
                  <c:pt idx="4">
                    <c:v> MAR </c:v>
                  </c:pt>
                  <c:pt idx="6">
                    <c:v> APR </c:v>
                  </c:pt>
                  <c:pt idx="8">
                    <c:v> MAY </c:v>
                  </c:pt>
                  <c:pt idx="10">
                    <c:v> JUN </c:v>
                  </c:pt>
                  <c:pt idx="12">
                    <c:v> JUL </c:v>
                  </c:pt>
                  <c:pt idx="14">
                    <c:v> AUG </c:v>
                  </c:pt>
                  <c:pt idx="16">
                    <c:v> SEP </c:v>
                  </c:pt>
                </c:lvl>
              </c:multiLvlStrCache>
            </c:multiLvlStrRef>
          </c:cat>
          <c:val>
            <c:numRef>
              <c:f>'Print &amp; Post '!$R$3:$R$20</c:f>
              <c:numCache>
                <c:formatCode>_("$"* #,##0_);_("$"* \(#,##0\);_("$"* "-"??_);_(@_)</c:formatCode>
                <c:ptCount val="18"/>
                <c:pt idx="0">
                  <c:v>145143</c:v>
                </c:pt>
                <c:pt idx="1">
                  <c:v>707067</c:v>
                </c:pt>
                <c:pt idx="2">
                  <c:v>138623</c:v>
                </c:pt>
                <c:pt idx="3">
                  <c:v>574975</c:v>
                </c:pt>
                <c:pt idx="4">
                  <c:v>178259</c:v>
                </c:pt>
                <c:pt idx="5">
                  <c:v>748035</c:v>
                </c:pt>
                <c:pt idx="6">
                  <c:v>168747</c:v>
                </c:pt>
                <c:pt idx="7">
                  <c:v>665948</c:v>
                </c:pt>
                <c:pt idx="8">
                  <c:v>172835</c:v>
                </c:pt>
                <c:pt idx="9">
                  <c:v>743506</c:v>
                </c:pt>
                <c:pt idx="10">
                  <c:v>172205</c:v>
                </c:pt>
                <c:pt idx="11">
                  <c:v>686692</c:v>
                </c:pt>
                <c:pt idx="12">
                  <c:v>141841.49999999997</c:v>
                </c:pt>
                <c:pt idx="13">
                  <c:v>715274</c:v>
                </c:pt>
                <c:pt idx="14">
                  <c:v>172305</c:v>
                </c:pt>
                <c:pt idx="15">
                  <c:v>713705</c:v>
                </c:pt>
                <c:pt idx="16">
                  <c:v>168506</c:v>
                </c:pt>
                <c:pt idx="17">
                  <c:v>773591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BC-4329-9DE4-0FEA8C91C7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611822336"/>
        <c:axId val="-1611816896"/>
      </c:barChart>
      <c:catAx>
        <c:axId val="-161182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11816896"/>
        <c:crosses val="autoZero"/>
        <c:auto val="1"/>
        <c:lblAlgn val="ctr"/>
        <c:lblOffset val="100"/>
        <c:noMultiLvlLbl val="0"/>
      </c:catAx>
      <c:valAx>
        <c:axId val="-161181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118223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Monthly</a:t>
            </a:r>
            <a:r>
              <a:rPr lang="en-US" sz="1600" b="1" baseline="0"/>
              <a:t> New Accounts and Revenue Generated</a:t>
            </a:r>
            <a:endParaRPr lang="en-US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Graphs!$AV$8</c:f>
              <c:strCache>
                <c:ptCount val="1"/>
                <c:pt idx="0">
                  <c:v>Promo New Accounts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Graphs!$AW$7:$BE$7</c:f>
              <c:strCache>
                <c:ptCount val="9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</c:strCache>
            </c:strRef>
          </c:cat>
          <c:val>
            <c:numRef>
              <c:f>Graphs!$AW$8:$BE$8</c:f>
              <c:numCache>
                <c:formatCode>General</c:formatCode>
                <c:ptCount val="9"/>
                <c:pt idx="0" formatCode="#,##0">
                  <c:v>1166</c:v>
                </c:pt>
                <c:pt idx="1">
                  <c:v>992</c:v>
                </c:pt>
                <c:pt idx="2" formatCode="#,##0">
                  <c:v>1147</c:v>
                </c:pt>
                <c:pt idx="3" formatCode="#,##0">
                  <c:v>1028</c:v>
                </c:pt>
                <c:pt idx="4" formatCode="#,##0">
                  <c:v>1230</c:v>
                </c:pt>
                <c:pt idx="5" formatCode="#,##0">
                  <c:v>1405</c:v>
                </c:pt>
                <c:pt idx="6" formatCode="#,##0">
                  <c:v>1435</c:v>
                </c:pt>
                <c:pt idx="7" formatCode="#,##0">
                  <c:v>1741</c:v>
                </c:pt>
                <c:pt idx="8" formatCode="#,##0">
                  <c:v>1637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82-45D1-A965-DCEAEBF2C430}"/>
            </c:ext>
          </c:extLst>
        </c:ser>
        <c:ser>
          <c:idx val="1"/>
          <c:order val="1"/>
          <c:tx>
            <c:strRef>
              <c:f>Graphs!$AV$9</c:f>
              <c:strCache>
                <c:ptCount val="1"/>
                <c:pt idx="0">
                  <c:v>Total New Accounts</c:v>
                </c:pt>
              </c:strCache>
            </c:strRef>
          </c:tx>
          <c:spPr>
            <a:solidFill>
              <a:srgbClr val="00763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Graphs!$AW$7:$BE$7</c:f>
              <c:strCache>
                <c:ptCount val="9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</c:strCache>
            </c:strRef>
          </c:cat>
          <c:val>
            <c:numRef>
              <c:f>Graphs!$AW$9:$BE$9</c:f>
              <c:numCache>
                <c:formatCode>#,##0</c:formatCode>
                <c:ptCount val="9"/>
                <c:pt idx="0">
                  <c:v>12314</c:v>
                </c:pt>
                <c:pt idx="1">
                  <c:v>10387</c:v>
                </c:pt>
                <c:pt idx="2">
                  <c:v>11597</c:v>
                </c:pt>
                <c:pt idx="3">
                  <c:v>11141</c:v>
                </c:pt>
                <c:pt idx="4">
                  <c:v>11385</c:v>
                </c:pt>
                <c:pt idx="5">
                  <c:v>11826</c:v>
                </c:pt>
                <c:pt idx="6">
                  <c:v>12861</c:v>
                </c:pt>
                <c:pt idx="7">
                  <c:v>14965</c:v>
                </c:pt>
                <c:pt idx="8">
                  <c:v>13230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182-45D1-A965-DCEAEBF2C4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5933088"/>
        <c:axId val="1145942336"/>
      </c:barChart>
      <c:lineChart>
        <c:grouping val="standard"/>
        <c:varyColors val="0"/>
        <c:ser>
          <c:idx val="2"/>
          <c:order val="2"/>
          <c:tx>
            <c:strRef>
              <c:f>Graphs!$AV$10</c:f>
              <c:strCache>
                <c:ptCount val="1"/>
                <c:pt idx="0">
                  <c:v>Promo New Account Revenue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589890397728053E-2"/>
                  <c:y val="-6.4757526977521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DD-439E-8849-59A1973002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Graphs!$AW$7:$BE$7</c:f>
              <c:strCache>
                <c:ptCount val="9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</c:strCache>
            </c:strRef>
          </c:cat>
          <c:val>
            <c:numRef>
              <c:f>Graphs!$AW$10:$BE$10</c:f>
              <c:numCache>
                <c:formatCode>_("$"* #,##0.00_);_("$"* \(#,##0.00\);_("$"* "-"??_);_(@_)</c:formatCode>
                <c:ptCount val="9"/>
                <c:pt idx="0">
                  <c:v>11345.23</c:v>
                </c:pt>
                <c:pt idx="1">
                  <c:v>10333.25</c:v>
                </c:pt>
                <c:pt idx="2">
                  <c:v>14693.86</c:v>
                </c:pt>
                <c:pt idx="3">
                  <c:v>13063.7</c:v>
                </c:pt>
                <c:pt idx="4">
                  <c:v>18804.599999999999</c:v>
                </c:pt>
                <c:pt idx="5">
                  <c:v>27800.45</c:v>
                </c:pt>
                <c:pt idx="6" formatCode="&quot;$&quot;#,##0.00_);[Red]\(&quot;$&quot;#,##0.00\)">
                  <c:v>26317.35</c:v>
                </c:pt>
                <c:pt idx="7" formatCode="&quot;$&quot;#,##0.00_);[Red]\(&quot;$&quot;#,##0.00\)">
                  <c:v>40901.839999999997</c:v>
                </c:pt>
                <c:pt idx="8" formatCode="&quot;$&quot;#,##0.00_);[Red]\(&quot;$&quot;#,##0.00\)">
                  <c:v>38405.129999999997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182-45D1-A965-DCEAEBF2C4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45933088"/>
        <c:axId val="1145942336"/>
      </c:lineChart>
      <c:catAx>
        <c:axId val="114593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42336"/>
        <c:crosses val="autoZero"/>
        <c:auto val="1"/>
        <c:lblAlgn val="ctr"/>
        <c:lblOffset val="100"/>
        <c:tickLblSkip val="1"/>
        <c:noMultiLvlLbl val="0"/>
      </c:catAx>
      <c:valAx>
        <c:axId val="114594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33088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Monthly</a:t>
            </a:r>
            <a:r>
              <a:rPr lang="en-US" sz="1600" b="1" baseline="0" dirty="0"/>
              <a:t> New Account Generation in Top Four Promotional Categories</a:t>
            </a:r>
            <a:endParaRPr lang="en-US" sz="1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Graphs!$AQ$7</c:f>
              <c:strCache>
                <c:ptCount val="1"/>
                <c:pt idx="0">
                  <c:v>September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Graphs!$AP$8:$AP$11</c:f>
              <c:strCache>
                <c:ptCount val="4"/>
                <c:pt idx="0">
                  <c:v>Paid Advertising</c:v>
                </c:pt>
                <c:pt idx="1">
                  <c:v>Email Marketing</c:v>
                </c:pt>
                <c:pt idx="2">
                  <c:v>LPT Inserts</c:v>
                </c:pt>
                <c:pt idx="3">
                  <c:v>CSR Promo</c:v>
                </c:pt>
              </c:strCache>
            </c:strRef>
          </c:cat>
          <c:val>
            <c:numRef>
              <c:f>Graphs!$AQ$8:$AQ$11</c:f>
              <c:numCache>
                <c:formatCode>General</c:formatCode>
                <c:ptCount val="4"/>
                <c:pt idx="0">
                  <c:v>502</c:v>
                </c:pt>
                <c:pt idx="1">
                  <c:v>110</c:v>
                </c:pt>
                <c:pt idx="2">
                  <c:v>376</c:v>
                </c:pt>
                <c:pt idx="3">
                  <c:v>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64-4E78-8E0E-1705A7EF059A}"/>
            </c:ext>
          </c:extLst>
        </c:ser>
        <c:ser>
          <c:idx val="1"/>
          <c:order val="1"/>
          <c:tx>
            <c:strRef>
              <c:f>Graphs!$AR$7</c:f>
              <c:strCache>
                <c:ptCount val="1"/>
                <c:pt idx="0">
                  <c:v>August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Graphs!$AP$8:$AP$11</c:f>
              <c:strCache>
                <c:ptCount val="4"/>
                <c:pt idx="0">
                  <c:v>Paid Advertising</c:v>
                </c:pt>
                <c:pt idx="1">
                  <c:v>Email Marketing</c:v>
                </c:pt>
                <c:pt idx="2">
                  <c:v>LPT Inserts</c:v>
                </c:pt>
                <c:pt idx="3">
                  <c:v>CSR Promo</c:v>
                </c:pt>
              </c:strCache>
            </c:strRef>
          </c:cat>
          <c:val>
            <c:numRef>
              <c:f>Graphs!$AR$8:$AR$11</c:f>
              <c:numCache>
                <c:formatCode>General</c:formatCode>
                <c:ptCount val="4"/>
                <c:pt idx="0">
                  <c:v>457</c:v>
                </c:pt>
                <c:pt idx="1">
                  <c:v>147</c:v>
                </c:pt>
                <c:pt idx="2">
                  <c:v>428</c:v>
                </c:pt>
                <c:pt idx="3">
                  <c:v>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364-4E78-8E0E-1705A7EF059A}"/>
            </c:ext>
          </c:extLst>
        </c:ser>
        <c:ser>
          <c:idx val="2"/>
          <c:order val="2"/>
          <c:tx>
            <c:strRef>
              <c:f>Graphs!$AS$7</c:f>
              <c:strCache>
                <c:ptCount val="1"/>
                <c:pt idx="0">
                  <c:v>July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Graphs!$AP$8:$AP$11</c:f>
              <c:strCache>
                <c:ptCount val="4"/>
                <c:pt idx="0">
                  <c:v>Paid Advertising</c:v>
                </c:pt>
                <c:pt idx="1">
                  <c:v>Email Marketing</c:v>
                </c:pt>
                <c:pt idx="2">
                  <c:v>LPT Inserts</c:v>
                </c:pt>
                <c:pt idx="3">
                  <c:v>CSR Promo</c:v>
                </c:pt>
              </c:strCache>
            </c:strRef>
          </c:cat>
          <c:val>
            <c:numRef>
              <c:f>Graphs!$AS$8:$AS$11</c:f>
              <c:numCache>
                <c:formatCode>General</c:formatCode>
                <c:ptCount val="4"/>
                <c:pt idx="0">
                  <c:v>399</c:v>
                </c:pt>
                <c:pt idx="1">
                  <c:v>165</c:v>
                </c:pt>
                <c:pt idx="2">
                  <c:v>355</c:v>
                </c:pt>
                <c:pt idx="3">
                  <c:v>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64-4E78-8E0E-1705A7EF059A}"/>
            </c:ext>
          </c:extLst>
        </c:ser>
        <c:ser>
          <c:idx val="3"/>
          <c:order val="3"/>
          <c:tx>
            <c:strRef>
              <c:f>Graphs!$AT$7</c:f>
              <c:strCache>
                <c:ptCount val="1"/>
                <c:pt idx="0">
                  <c:v>June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Graphs!$AP$8:$AP$11</c:f>
              <c:strCache>
                <c:ptCount val="4"/>
                <c:pt idx="0">
                  <c:v>Paid Advertising</c:v>
                </c:pt>
                <c:pt idx="1">
                  <c:v>Email Marketing</c:v>
                </c:pt>
                <c:pt idx="2">
                  <c:v>LPT Inserts</c:v>
                </c:pt>
                <c:pt idx="3">
                  <c:v>CSR Promo</c:v>
                </c:pt>
              </c:strCache>
            </c:strRef>
          </c:cat>
          <c:val>
            <c:numRef>
              <c:f>Graphs!$AT$8:$AT$11</c:f>
              <c:numCache>
                <c:formatCode>General</c:formatCode>
                <c:ptCount val="4"/>
                <c:pt idx="0">
                  <c:v>448</c:v>
                </c:pt>
                <c:pt idx="1">
                  <c:v>125</c:v>
                </c:pt>
                <c:pt idx="2">
                  <c:v>309</c:v>
                </c:pt>
                <c:pt idx="3">
                  <c:v>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E1-4B3A-BF41-9A13D037CA27}"/>
            </c:ext>
          </c:extLst>
        </c:ser>
        <c:ser>
          <c:idx val="4"/>
          <c:order val="4"/>
          <c:tx>
            <c:strRef>
              <c:f>Graphs!$AU$7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Graphs!$AP$8:$AP$11</c:f>
              <c:strCache>
                <c:ptCount val="4"/>
                <c:pt idx="0">
                  <c:v>Paid Advertising</c:v>
                </c:pt>
                <c:pt idx="1">
                  <c:v>Email Marketing</c:v>
                </c:pt>
                <c:pt idx="2">
                  <c:v>LPT Inserts</c:v>
                </c:pt>
                <c:pt idx="3">
                  <c:v>CSR Promo</c:v>
                </c:pt>
              </c:strCache>
            </c:strRef>
          </c:cat>
          <c:val>
            <c:numRef>
              <c:f>Graphs!$AU$8:$AU$11</c:f>
              <c:numCache>
                <c:formatCode>General</c:formatCode>
                <c:ptCount val="4"/>
                <c:pt idx="0">
                  <c:v>400</c:v>
                </c:pt>
                <c:pt idx="1">
                  <c:v>117</c:v>
                </c:pt>
                <c:pt idx="2">
                  <c:v>309</c:v>
                </c:pt>
                <c:pt idx="3">
                  <c:v>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E1-4B3A-BF41-9A13D037CA27}"/>
            </c:ext>
          </c:extLst>
        </c:ser>
        <c:ser>
          <c:idx val="5"/>
          <c:order val="5"/>
          <c:tx>
            <c:strRef>
              <c:f>Graphs!$AV$7</c:f>
              <c:strCache>
                <c:ptCount val="1"/>
                <c:pt idx="0">
                  <c:v>April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Graphs!$AP$8:$AP$11</c:f>
              <c:strCache>
                <c:ptCount val="4"/>
                <c:pt idx="0">
                  <c:v>Paid Advertising</c:v>
                </c:pt>
                <c:pt idx="1">
                  <c:v>Email Marketing</c:v>
                </c:pt>
                <c:pt idx="2">
                  <c:v>LPT Inserts</c:v>
                </c:pt>
                <c:pt idx="3">
                  <c:v>CSR Promo</c:v>
                </c:pt>
              </c:strCache>
            </c:strRef>
          </c:cat>
          <c:val>
            <c:numRef>
              <c:f>Graphs!$AV$8:$AV$11</c:f>
              <c:numCache>
                <c:formatCode>General</c:formatCode>
                <c:ptCount val="4"/>
                <c:pt idx="0">
                  <c:v>124</c:v>
                </c:pt>
                <c:pt idx="1">
                  <c:v>128</c:v>
                </c:pt>
                <c:pt idx="2">
                  <c:v>348</c:v>
                </c:pt>
                <c:pt idx="3">
                  <c:v>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E1-4B3A-BF41-9A13D037CA27}"/>
            </c:ext>
          </c:extLst>
        </c:ser>
        <c:ser>
          <c:idx val="6"/>
          <c:order val="6"/>
          <c:tx>
            <c:strRef>
              <c:f>Graphs!$AW$7</c:f>
              <c:strCache>
                <c:ptCount val="1"/>
                <c:pt idx="0">
                  <c:v>March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Graphs!$AP$8:$AP$11</c:f>
              <c:strCache>
                <c:ptCount val="4"/>
                <c:pt idx="0">
                  <c:v>Paid Advertising</c:v>
                </c:pt>
                <c:pt idx="1">
                  <c:v>Email Marketing</c:v>
                </c:pt>
                <c:pt idx="2">
                  <c:v>LPT Inserts</c:v>
                </c:pt>
                <c:pt idx="3">
                  <c:v>CSR Promo</c:v>
                </c:pt>
              </c:strCache>
            </c:strRef>
          </c:cat>
          <c:val>
            <c:numRef>
              <c:f>Graphs!$AW$8:$AW$11</c:f>
              <c:numCache>
                <c:formatCode>General</c:formatCode>
                <c:ptCount val="4"/>
                <c:pt idx="0">
                  <c:v>145</c:v>
                </c:pt>
                <c:pt idx="1">
                  <c:v>157</c:v>
                </c:pt>
                <c:pt idx="2">
                  <c:v>461</c:v>
                </c:pt>
                <c:pt idx="3">
                  <c:v>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1C-40CE-B80B-48F72BC6B9B0}"/>
            </c:ext>
          </c:extLst>
        </c:ser>
        <c:ser>
          <c:idx val="7"/>
          <c:order val="7"/>
          <c:tx>
            <c:strRef>
              <c:f>Graphs!$AX$7</c:f>
              <c:strCache>
                <c:ptCount val="1"/>
                <c:pt idx="0">
                  <c:v>February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Graphs!$AP$8:$AP$11</c:f>
              <c:strCache>
                <c:ptCount val="4"/>
                <c:pt idx="0">
                  <c:v>Paid Advertising</c:v>
                </c:pt>
                <c:pt idx="1">
                  <c:v>Email Marketing</c:v>
                </c:pt>
                <c:pt idx="2">
                  <c:v>LPT Inserts</c:v>
                </c:pt>
                <c:pt idx="3">
                  <c:v>CSR Promo</c:v>
                </c:pt>
              </c:strCache>
            </c:strRef>
          </c:cat>
          <c:val>
            <c:numRef>
              <c:f>Graphs!$AX$8:$AX$11</c:f>
              <c:numCache>
                <c:formatCode>General</c:formatCode>
                <c:ptCount val="4"/>
                <c:pt idx="0">
                  <c:v>140</c:v>
                </c:pt>
                <c:pt idx="1">
                  <c:v>226</c:v>
                </c:pt>
                <c:pt idx="2">
                  <c:v>322</c:v>
                </c:pt>
                <c:pt idx="3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1C-40CE-B80B-48F72BC6B9B0}"/>
            </c:ext>
          </c:extLst>
        </c:ser>
        <c:ser>
          <c:idx val="8"/>
          <c:order val="8"/>
          <c:tx>
            <c:strRef>
              <c:f>Graphs!$AY$7</c:f>
              <c:strCache>
                <c:ptCount val="1"/>
                <c:pt idx="0">
                  <c:v>January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Graphs!$AP$8:$AP$11</c:f>
              <c:strCache>
                <c:ptCount val="4"/>
                <c:pt idx="0">
                  <c:v>Paid Advertising</c:v>
                </c:pt>
                <c:pt idx="1">
                  <c:v>Email Marketing</c:v>
                </c:pt>
                <c:pt idx="2">
                  <c:v>LPT Inserts</c:v>
                </c:pt>
                <c:pt idx="3">
                  <c:v>CSR Promo</c:v>
                </c:pt>
              </c:strCache>
            </c:strRef>
          </c:cat>
          <c:val>
            <c:numRef>
              <c:f>Graphs!$AY$8:$AY$11</c:f>
              <c:numCache>
                <c:formatCode>General</c:formatCode>
                <c:ptCount val="4"/>
                <c:pt idx="0">
                  <c:v>86</c:v>
                </c:pt>
                <c:pt idx="1">
                  <c:v>271</c:v>
                </c:pt>
                <c:pt idx="2">
                  <c:v>507</c:v>
                </c:pt>
                <c:pt idx="3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A1C-40CE-B80B-48F72BC6B9B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45933632"/>
        <c:axId val="1145934176"/>
        <c:extLst/>
      </c:barChart>
      <c:catAx>
        <c:axId val="1145933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34176"/>
        <c:crosses val="autoZero"/>
        <c:auto val="1"/>
        <c:lblAlgn val="ctr"/>
        <c:lblOffset val="100"/>
        <c:noMultiLvlLbl val="0"/>
      </c:catAx>
      <c:valAx>
        <c:axId val="1145934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3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Q3 Transactional Email Campaign Success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'Email Marketing'!$H$2</c:f>
              <c:strCache>
                <c:ptCount val="1"/>
                <c:pt idx="0">
                  <c:v>Avg. Monthly Open Rate</c:v>
                </c:pt>
              </c:strCache>
            </c:strRef>
          </c:tx>
          <c:spPr>
            <a:solidFill>
              <a:srgbClr val="00763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'Email Marketing'!$G$3:$G$5</c:f>
              <c:strCache>
                <c:ptCount val="3"/>
                <c:pt idx="0">
                  <c:v>Negative Balance</c:v>
                </c:pt>
                <c:pt idx="1">
                  <c:v>Update Credit Card</c:v>
                </c:pt>
                <c:pt idx="2">
                  <c:v>Transponder Status</c:v>
                </c:pt>
              </c:strCache>
            </c:strRef>
          </c:cat>
          <c:val>
            <c:numRef>
              <c:f>'Email Marketing'!$H$3:$H$5</c:f>
              <c:numCache>
                <c:formatCode>0.0%</c:formatCode>
                <c:ptCount val="3"/>
                <c:pt idx="0">
                  <c:v>0.67169999999999996</c:v>
                </c:pt>
                <c:pt idx="1">
                  <c:v>0.56569999999999998</c:v>
                </c:pt>
                <c:pt idx="2">
                  <c:v>0.61670000000000003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BE-495D-81FB-AFDB97D89F74}"/>
            </c:ext>
          </c:extLst>
        </c:ser>
        <c:ser>
          <c:idx val="1"/>
          <c:order val="1"/>
          <c:tx>
            <c:strRef>
              <c:f>'Email Marketing'!$I$2</c:f>
              <c:strCache>
                <c:ptCount val="1"/>
                <c:pt idx="0">
                  <c:v>Avg. Monthly Click Rate</c:v>
                </c:pt>
              </c:strCache>
            </c:strRef>
          </c:tx>
          <c:spPr>
            <a:solidFill>
              <a:srgbClr val="781D7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'Email Marketing'!$G$3:$G$5</c:f>
              <c:strCache>
                <c:ptCount val="3"/>
                <c:pt idx="0">
                  <c:v>Negative Balance</c:v>
                </c:pt>
                <c:pt idx="1">
                  <c:v>Update Credit Card</c:v>
                </c:pt>
                <c:pt idx="2">
                  <c:v>Transponder Status</c:v>
                </c:pt>
              </c:strCache>
            </c:strRef>
          </c:cat>
          <c:val>
            <c:numRef>
              <c:f>'Email Marketing'!$I$3:$I$5</c:f>
              <c:numCache>
                <c:formatCode>0.0%</c:formatCode>
                <c:ptCount val="3"/>
                <c:pt idx="0">
                  <c:v>0.1847</c:v>
                </c:pt>
                <c:pt idx="1">
                  <c:v>0.13009999999999999</c:v>
                </c:pt>
                <c:pt idx="2">
                  <c:v>7.6399999999999996E-2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BE-495D-81FB-AFDB97D89F74}"/>
            </c:ext>
          </c:extLst>
        </c:ser>
        <c:ser>
          <c:idx val="2"/>
          <c:order val="2"/>
          <c:tx>
            <c:strRef>
              <c:f>'Email Marketing'!$J$2</c:f>
              <c:strCache>
                <c:ptCount val="1"/>
                <c:pt idx="0">
                  <c:v>Avg. Monthly Action Rate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'Email Marketing'!$G$3:$G$5</c:f>
              <c:strCache>
                <c:ptCount val="3"/>
                <c:pt idx="0">
                  <c:v>Negative Balance</c:v>
                </c:pt>
                <c:pt idx="1">
                  <c:v>Update Credit Card</c:v>
                </c:pt>
                <c:pt idx="2">
                  <c:v>Transponder Status</c:v>
                </c:pt>
              </c:strCache>
            </c:strRef>
          </c:cat>
          <c:val>
            <c:numRef>
              <c:f>'Email Marketing'!$J$3:$J$5</c:f>
              <c:numCache>
                <c:formatCode>0.0%</c:formatCode>
                <c:ptCount val="3"/>
                <c:pt idx="0">
                  <c:v>0.26179999999999998</c:v>
                </c:pt>
                <c:pt idx="1">
                  <c:v>0.43440000000000001</c:v>
                </c:pt>
                <c:pt idx="2">
                  <c:v>0.70699999999999996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BE-495D-81FB-AFDB97D89F7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45945056"/>
        <c:axId val="1145929824"/>
      </c:barChart>
      <c:catAx>
        <c:axId val="1145945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29824"/>
        <c:crosses val="autoZero"/>
        <c:auto val="1"/>
        <c:lblAlgn val="ctr"/>
        <c:lblOffset val="100"/>
        <c:noMultiLvlLbl val="0"/>
      </c:catAx>
      <c:valAx>
        <c:axId val="1145929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4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Q3 New</a:t>
            </a:r>
            <a:r>
              <a:rPr lang="en-US" sz="1600" b="1" baseline="0" dirty="0"/>
              <a:t> and Closed Account Email Success</a:t>
            </a:r>
            <a:endParaRPr lang="en-US" sz="1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957949518623055E-2"/>
          <c:y val="0.18138318354194011"/>
          <c:w val="0.85827679952325842"/>
          <c:h val="0.691483461849289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'Email Marketing'!$H$31</c:f>
              <c:strCache>
                <c:ptCount val="1"/>
                <c:pt idx="0">
                  <c:v>Avg. # Emails Sent/Month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085946B-F965-4297-89A9-182B3BACF137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9F0-4193-8047-88109A18FDB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632BD01-65A2-464D-8E81-38DBA43D555D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9F0-4193-8047-88109A18FD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'Email Marketing'!$G$32:$G$33</c:f>
              <c:strCache>
                <c:ptCount val="2"/>
                <c:pt idx="0">
                  <c:v>Welcome to ExpressToll</c:v>
                </c:pt>
                <c:pt idx="1">
                  <c:v>Remedy Deactivated Account</c:v>
                </c:pt>
              </c:strCache>
            </c:strRef>
          </c:cat>
          <c:val>
            <c:numRef>
              <c:f>'Email Marketing'!$H$32:$H$33</c:f>
              <c:numCache>
                <c:formatCode>_(* #,##0_);_(* \(#,##0\);_(* "-"??_);_(@_)</c:formatCode>
                <c:ptCount val="2"/>
                <c:pt idx="0">
                  <c:v>13175</c:v>
                </c:pt>
                <c:pt idx="1">
                  <c:v>1703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B0-4366-85FA-88CBBA296A4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5937984"/>
        <c:axId val="1145936896"/>
      </c:barChart>
      <c:lineChart>
        <c:grouping val="standard"/>
        <c:varyColors val="0"/>
        <c:ser>
          <c:idx val="1"/>
          <c:order val="1"/>
          <c:tx>
            <c:strRef>
              <c:f>'Email Marketing'!$I$31</c:f>
              <c:strCache>
                <c:ptCount val="1"/>
                <c:pt idx="0">
                  <c:v>Avg. Monthly Open Rate</c:v>
                </c:pt>
              </c:strCache>
            </c:strRef>
          </c:tx>
          <c:spPr>
            <a:ln w="28575" cap="rnd">
              <a:solidFill>
                <a:srgbClr val="BC8EBE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5812554680664968E-2"/>
                  <c:y val="-0.106481481481481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B0-4366-85FA-88CBBA296A4F}"/>
                </c:ext>
              </c:extLst>
            </c:dLbl>
            <c:dLbl>
              <c:idx val="1"/>
              <c:layout>
                <c:manualLayout>
                  <c:x val="-5.4701443569553906E-2"/>
                  <c:y val="5.55555555555554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B0-4366-85FA-88CBBA296A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'Email Marketing'!$G$32:$G$33</c:f>
              <c:strCache>
                <c:ptCount val="2"/>
                <c:pt idx="0">
                  <c:v>Welcome to ExpressToll</c:v>
                </c:pt>
                <c:pt idx="1">
                  <c:v>Remedy Deactivated Account</c:v>
                </c:pt>
              </c:strCache>
            </c:strRef>
          </c:cat>
          <c:val>
            <c:numRef>
              <c:f>'Email Marketing'!$I$32:$I$33</c:f>
              <c:numCache>
                <c:formatCode>0.0%</c:formatCode>
                <c:ptCount val="2"/>
                <c:pt idx="0">
                  <c:v>0.75539999999999996</c:v>
                </c:pt>
                <c:pt idx="1">
                  <c:v>0.63260000000000005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8B0-4366-85FA-88CBBA296A4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45944512"/>
        <c:axId val="1145940704"/>
      </c:lineChart>
      <c:catAx>
        <c:axId val="114593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36896"/>
        <c:crosses val="autoZero"/>
        <c:auto val="1"/>
        <c:lblAlgn val="ctr"/>
        <c:lblOffset val="100"/>
        <c:noMultiLvlLbl val="0"/>
      </c:catAx>
      <c:valAx>
        <c:axId val="114593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37984"/>
        <c:crosses val="autoZero"/>
        <c:crossBetween val="between"/>
      </c:valAx>
      <c:valAx>
        <c:axId val="1145940704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44512"/>
        <c:crosses val="max"/>
        <c:crossBetween val="between"/>
      </c:valAx>
      <c:catAx>
        <c:axId val="1145944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459407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Q3 Negative Balance</a:t>
            </a:r>
            <a:r>
              <a:rPr lang="en-US" sz="1600" b="1" baseline="0" dirty="0"/>
              <a:t> Campaign Action</a:t>
            </a:r>
            <a:r>
              <a:rPr lang="en-US" sz="1600" b="1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'Email Marketing'!$G$38</c:f>
              <c:strCache>
                <c:ptCount val="1"/>
                <c:pt idx="0">
                  <c:v>Payment Amt./Month</c:v>
                </c:pt>
              </c:strCache>
            </c:strRef>
          </c:tx>
          <c:spPr>
            <a:solidFill>
              <a:srgbClr val="781D7E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CB284B4-C94E-4AAA-8408-767F9D3563E0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 sz="12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AD-4C4F-A029-9C1339BD7D1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B5958E8-0E9A-4C82-A181-455739ADECC1}" type="VALUE">
                      <a:rPr lang="en-US" baseline="0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6AD-4C4F-A029-9C1339BD7D1E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CB284B4-C94E-4AAA-8408-767F9D3563E0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 sz="12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6AD-4C4F-A029-9C1339BD7D1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2274C421-7600-43FB-8808-629097C05451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776-4EB8-9125-30845D27F0A9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'Email Marketing'!$H$37:$P$37</c:f>
              <c:strCache>
                <c:ptCount val="9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</c:strCache>
            </c:strRef>
          </c:cat>
          <c:val>
            <c:numRef>
              <c:f>'Email Marketing'!$H$38:$P$38</c:f>
              <c:numCache>
                <c:formatCode>_("$"* #,##0_);_("$"* \(#,##0\);_("$"* "-"??_);_(@_)</c:formatCode>
                <c:ptCount val="9"/>
                <c:pt idx="0">
                  <c:v>134086.09</c:v>
                </c:pt>
                <c:pt idx="1">
                  <c:v>126042.94</c:v>
                </c:pt>
                <c:pt idx="2">
                  <c:v>118707.87</c:v>
                </c:pt>
                <c:pt idx="3" formatCode="&quot;$&quot;#,##0">
                  <c:v>99255</c:v>
                </c:pt>
                <c:pt idx="4" formatCode="&quot;$&quot;#,##0">
                  <c:v>283382</c:v>
                </c:pt>
                <c:pt idx="5" formatCode="&quot;$&quot;#,##0">
                  <c:v>275193</c:v>
                </c:pt>
                <c:pt idx="6" formatCode="&quot;$&quot;#,##0.00">
                  <c:v>134285</c:v>
                </c:pt>
                <c:pt idx="7" formatCode="&quot;$&quot;#,##0.00_);[Red]\(&quot;$&quot;#,##0.00\)">
                  <c:v>150195</c:v>
                </c:pt>
                <c:pt idx="8" formatCode="&quot;$&quot;#,##0_);[Red]\(&quot;$&quot;#,##0\)">
                  <c:v>165002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0A-4674-9BA9-CE6F753D3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5934720"/>
        <c:axId val="1145935264"/>
      </c:barChart>
      <c:lineChart>
        <c:grouping val="standard"/>
        <c:varyColors val="0"/>
        <c:ser>
          <c:idx val="1"/>
          <c:order val="1"/>
          <c:tx>
            <c:strRef>
              <c:f>'Email Marketing'!$G$39</c:f>
              <c:strCache>
                <c:ptCount val="1"/>
                <c:pt idx="0">
                  <c:v>Payment Rate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1.477541199258422E-3"/>
                  <c:y val="-1.582881096429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AD-4C4F-A029-9C1339BD7D1E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'Email Marketing'!$H$37:$P$37</c:f>
              <c:strCache>
                <c:ptCount val="9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</c:strCache>
            </c:strRef>
          </c:cat>
          <c:val>
            <c:numRef>
              <c:f>'Email Marketing'!$H$39:$P$39</c:f>
              <c:numCache>
                <c:formatCode>0.0%</c:formatCode>
                <c:ptCount val="9"/>
                <c:pt idx="0">
                  <c:v>0.2555</c:v>
                </c:pt>
                <c:pt idx="1">
                  <c:v>0.24859999999999999</c:v>
                </c:pt>
                <c:pt idx="2">
                  <c:v>0.2722</c:v>
                </c:pt>
                <c:pt idx="3">
                  <c:v>0.25940000000000002</c:v>
                </c:pt>
                <c:pt idx="4">
                  <c:v>0.24</c:v>
                </c:pt>
                <c:pt idx="5">
                  <c:v>0.2364</c:v>
                </c:pt>
                <c:pt idx="6">
                  <c:v>0.2586</c:v>
                </c:pt>
                <c:pt idx="7">
                  <c:v>0.25280000000000002</c:v>
                </c:pt>
                <c:pt idx="8">
                  <c:v>0.27400000000000002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90A-4674-9BA9-CE6F753D3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5932000"/>
        <c:axId val="1145935808"/>
      </c:lineChart>
      <c:catAx>
        <c:axId val="114593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35264"/>
        <c:crosses val="autoZero"/>
        <c:auto val="1"/>
        <c:lblAlgn val="ctr"/>
        <c:lblOffset val="100"/>
        <c:noMultiLvlLbl val="0"/>
      </c:catAx>
      <c:valAx>
        <c:axId val="114593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34720"/>
        <c:crosses val="autoZero"/>
        <c:crossBetween val="between"/>
      </c:valAx>
      <c:valAx>
        <c:axId val="1145935808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32000"/>
        <c:crosses val="max"/>
        <c:crossBetween val="between"/>
      </c:valAx>
      <c:catAx>
        <c:axId val="1145932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459358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54241910961386"/>
          <c:y val="1.6655792618822662E-2"/>
          <c:w val="0.87345758089038616"/>
          <c:h val="0.8027752184425626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'Contact Center - Volume'!$A$12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'Contact Center - Volume'!$B$1:$J$1</c:f>
              <c:strCache>
                <c:ptCount val="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</c:strCache>
              <c:extLst/>
            </c:strRef>
          </c:cat>
          <c:val>
            <c:numRef>
              <c:f>'Contact Center - Volume'!$B$12:$J$12</c:f>
              <c:numCache>
                <c:formatCode>_(* #,##0_);_(* \(#,##0\);_(* "-"??_);_(@_)</c:formatCode>
                <c:ptCount val="9"/>
                <c:pt idx="0">
                  <c:v>60092</c:v>
                </c:pt>
                <c:pt idx="1">
                  <c:v>57584</c:v>
                </c:pt>
                <c:pt idx="2">
                  <c:v>74782</c:v>
                </c:pt>
                <c:pt idx="3" formatCode="#,##0">
                  <c:v>67870</c:v>
                </c:pt>
                <c:pt idx="4" formatCode="#,##0">
                  <c:v>55040</c:v>
                </c:pt>
                <c:pt idx="5" formatCode="#,##0">
                  <c:v>71117</c:v>
                </c:pt>
                <c:pt idx="6">
                  <c:v>73259</c:v>
                </c:pt>
                <c:pt idx="7">
                  <c:v>78393</c:v>
                </c:pt>
                <c:pt idx="8">
                  <c:v>77152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DCA8-453D-ADF8-6724F147A864}"/>
            </c:ext>
          </c:extLst>
        </c:ser>
        <c:ser>
          <c:idx val="2"/>
          <c:order val="1"/>
          <c:tx>
            <c:strRef>
              <c:f>'Contact Center - Volume'!$A$13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'Contact Center - Volume'!$B$1:$J$1</c:f>
              <c:strCache>
                <c:ptCount val="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</c:strCache>
              <c:extLst/>
            </c:strRef>
          </c:cat>
          <c:val>
            <c:numRef>
              <c:f>'Contact Center - Volume'!$B$13:$J$13</c:f>
              <c:numCache>
                <c:formatCode>#,##0</c:formatCode>
                <c:ptCount val="9"/>
                <c:pt idx="0">
                  <c:v>84243</c:v>
                </c:pt>
                <c:pt idx="1">
                  <c:v>68977</c:v>
                </c:pt>
                <c:pt idx="2">
                  <c:v>76404</c:v>
                </c:pt>
                <c:pt idx="3">
                  <c:v>68602</c:v>
                </c:pt>
                <c:pt idx="4">
                  <c:v>68169</c:v>
                </c:pt>
                <c:pt idx="5">
                  <c:v>72459</c:v>
                </c:pt>
                <c:pt idx="6">
                  <c:v>70043</c:v>
                </c:pt>
                <c:pt idx="7">
                  <c:v>82873</c:v>
                </c:pt>
                <c:pt idx="8">
                  <c:v>70257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DCA8-453D-ADF8-6724F147A8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8040016"/>
        <c:axId val="1148035120"/>
      </c:barChart>
      <c:catAx>
        <c:axId val="114804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035120"/>
        <c:crosses val="autoZero"/>
        <c:auto val="1"/>
        <c:lblAlgn val="ctr"/>
        <c:lblOffset val="100"/>
        <c:noMultiLvlLbl val="1"/>
      </c:catAx>
      <c:valAx>
        <c:axId val="11480351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Inbound Calls</a:t>
                </a:r>
              </a:p>
            </c:rich>
          </c:tx>
          <c:layout>
            <c:manualLayout>
              <c:xMode val="edge"/>
              <c:yMode val="edge"/>
              <c:x val="4.6288612526640863E-2"/>
              <c:y val="0.36734801305057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0400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'Call Center - Emails '!$C$1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'Call Center - Emails '!$A$1:$A$10</c:f>
              <c:strCache>
                <c:ptCount val="10"/>
                <c:pt idx="0">
                  <c:v> </c:v>
                </c:pt>
                <c:pt idx="1">
                  <c:v>Jan</c:v>
                </c:pt>
                <c:pt idx="2">
                  <c:v>Feb</c:v>
                </c:pt>
                <c:pt idx="3">
                  <c:v>Mar</c:v>
                </c:pt>
                <c:pt idx="4">
                  <c:v>April</c:v>
                </c:pt>
                <c:pt idx="5">
                  <c:v>May</c:v>
                </c:pt>
                <c:pt idx="6">
                  <c:v>June</c:v>
                </c:pt>
                <c:pt idx="7">
                  <c:v>July</c:v>
                </c:pt>
                <c:pt idx="8">
                  <c:v>Aug</c:v>
                </c:pt>
                <c:pt idx="9">
                  <c:v>Sep</c:v>
                </c:pt>
              </c:strCache>
            </c:strRef>
          </c:cat>
          <c:val>
            <c:numRef>
              <c:f>'Call Center - Emails '!$C$1:$C$10</c:f>
              <c:numCache>
                <c:formatCode>_(* #,##0_);_(* \(#,##0\);_(* "-"??_);_(@_)</c:formatCode>
                <c:ptCount val="10"/>
                <c:pt idx="0" formatCode="General">
                  <c:v>0</c:v>
                </c:pt>
                <c:pt idx="1">
                  <c:v>6761</c:v>
                </c:pt>
                <c:pt idx="2">
                  <c:v>6212</c:v>
                </c:pt>
                <c:pt idx="3">
                  <c:v>6173</c:v>
                </c:pt>
                <c:pt idx="4">
                  <c:v>7058</c:v>
                </c:pt>
                <c:pt idx="5">
                  <c:v>6679</c:v>
                </c:pt>
                <c:pt idx="6">
                  <c:v>6813</c:v>
                </c:pt>
                <c:pt idx="7">
                  <c:v>7624</c:v>
                </c:pt>
                <c:pt idx="8">
                  <c:v>7185</c:v>
                </c:pt>
                <c:pt idx="9">
                  <c:v>6558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36-4C9A-9EE4-2EB585EB2345}"/>
            </c:ext>
          </c:extLst>
        </c:ser>
        <c:ser>
          <c:idx val="2"/>
          <c:order val="2"/>
          <c:tx>
            <c:strRef>
              <c:f>'Call Center - Emails '!$D$1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B36-4C9A-9EE4-2EB585EB23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'Call Center - Emails '!$A$1:$A$10</c:f>
              <c:strCache>
                <c:ptCount val="10"/>
                <c:pt idx="0">
                  <c:v> </c:v>
                </c:pt>
                <c:pt idx="1">
                  <c:v>Jan</c:v>
                </c:pt>
                <c:pt idx="2">
                  <c:v>Feb</c:v>
                </c:pt>
                <c:pt idx="3">
                  <c:v>Mar</c:v>
                </c:pt>
                <c:pt idx="4">
                  <c:v>April</c:v>
                </c:pt>
                <c:pt idx="5">
                  <c:v>May</c:v>
                </c:pt>
                <c:pt idx="6">
                  <c:v>June</c:v>
                </c:pt>
                <c:pt idx="7">
                  <c:v>July</c:v>
                </c:pt>
                <c:pt idx="8">
                  <c:v>Aug</c:v>
                </c:pt>
                <c:pt idx="9">
                  <c:v>Sep</c:v>
                </c:pt>
              </c:strCache>
            </c:strRef>
          </c:cat>
          <c:val>
            <c:numRef>
              <c:f>'Call Center - Emails '!$D$1:$D$10</c:f>
              <c:numCache>
                <c:formatCode>_(* #,##0_);_(* \(#,##0\);_(* "-"??_);_(@_)</c:formatCode>
                <c:ptCount val="10"/>
                <c:pt idx="0" formatCode="General">
                  <c:v>2021</c:v>
                </c:pt>
                <c:pt idx="1">
                  <c:v>6843</c:v>
                </c:pt>
                <c:pt idx="2">
                  <c:v>6524</c:v>
                </c:pt>
                <c:pt idx="3">
                  <c:v>7013</c:v>
                </c:pt>
                <c:pt idx="4">
                  <c:v>7232</c:v>
                </c:pt>
                <c:pt idx="5">
                  <c:v>6684</c:v>
                </c:pt>
                <c:pt idx="6">
                  <c:v>7195</c:v>
                </c:pt>
                <c:pt idx="7">
                  <c:v>8550</c:v>
                </c:pt>
                <c:pt idx="8">
                  <c:v>7856</c:v>
                </c:pt>
                <c:pt idx="9">
                  <c:v>7716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36-4C9A-9EE4-2EB585EB2345}"/>
            </c:ext>
          </c:extLst>
        </c:ser>
        <c:ser>
          <c:idx val="3"/>
          <c:order val="3"/>
          <c:tx>
            <c:strRef>
              <c:f>'Call Center - Emails '!$E$1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B36-4C9A-9EE4-2EB585EB23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'Call Center - Emails '!$A$1:$A$10</c:f>
              <c:strCache>
                <c:ptCount val="10"/>
                <c:pt idx="0">
                  <c:v> </c:v>
                </c:pt>
                <c:pt idx="1">
                  <c:v>Jan</c:v>
                </c:pt>
                <c:pt idx="2">
                  <c:v>Feb</c:v>
                </c:pt>
                <c:pt idx="3">
                  <c:v>Mar</c:v>
                </c:pt>
                <c:pt idx="4">
                  <c:v>April</c:v>
                </c:pt>
                <c:pt idx="5">
                  <c:v>May</c:v>
                </c:pt>
                <c:pt idx="6">
                  <c:v>June</c:v>
                </c:pt>
                <c:pt idx="7">
                  <c:v>July</c:v>
                </c:pt>
                <c:pt idx="8">
                  <c:v>Aug</c:v>
                </c:pt>
                <c:pt idx="9">
                  <c:v>Sep</c:v>
                </c:pt>
              </c:strCache>
            </c:strRef>
          </c:cat>
          <c:val>
            <c:numRef>
              <c:f>'Call Center - Emails '!$E$1:$E$10</c:f>
              <c:numCache>
                <c:formatCode>_(* #,##0_);_(* \(#,##0\);_(* "-"??_);_(@_)</c:formatCode>
                <c:ptCount val="10"/>
                <c:pt idx="0" formatCode="General">
                  <c:v>2022</c:v>
                </c:pt>
                <c:pt idx="1">
                  <c:v>8501</c:v>
                </c:pt>
                <c:pt idx="2">
                  <c:v>7355</c:v>
                </c:pt>
                <c:pt idx="3">
                  <c:v>8421</c:v>
                </c:pt>
                <c:pt idx="4">
                  <c:v>9128</c:v>
                </c:pt>
                <c:pt idx="5">
                  <c:v>6917</c:v>
                </c:pt>
                <c:pt idx="6">
                  <c:v>7127</c:v>
                </c:pt>
                <c:pt idx="7">
                  <c:v>7063</c:v>
                </c:pt>
                <c:pt idx="8">
                  <c:v>8256</c:v>
                </c:pt>
                <c:pt idx="9">
                  <c:v>7114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36-4C9A-9EE4-2EB585EB23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148042736"/>
        <c:axId val="114802968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64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'Call Center - Emails '!$A$1:$A$10</c15:sqref>
                        </c15:formulaRef>
                      </c:ext>
                    </c:extLst>
                    <c:strCache>
                      <c:ptCount val="10"/>
                      <c:pt idx="0">
                        <c:v> </c:v>
                      </c:pt>
                      <c:pt idx="1">
                        <c:v>Jan</c:v>
                      </c:pt>
                      <c:pt idx="2">
                        <c:v>Feb</c:v>
                      </c:pt>
                      <c:pt idx="3">
                        <c:v>Mar</c:v>
                      </c:pt>
                      <c:pt idx="4">
                        <c:v>April</c:v>
                      </c:pt>
                      <c:pt idx="5">
                        <c:v>May</c:v>
                      </c:pt>
                      <c:pt idx="6">
                        <c:v>June</c:v>
                      </c:pt>
                      <c:pt idx="7">
                        <c:v>July</c:v>
                      </c:pt>
                      <c:pt idx="8">
                        <c:v>Aug</c:v>
                      </c:pt>
                      <c:pt idx="9">
                        <c:v>Sep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'Call Center - Emails '!$B$1:$B$10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0"/>
                      <c:pt idx="0" formatCode="General">
                        <c:v>0</c:v>
                      </c:pt>
                      <c:pt idx="1">
                        <c:v>6126</c:v>
                      </c:pt>
                      <c:pt idx="2">
                        <c:v>5609</c:v>
                      </c:pt>
                      <c:pt idx="3">
                        <c:v>5336</c:v>
                      </c:pt>
                      <c:pt idx="4">
                        <c:v>5789</c:v>
                      </c:pt>
                      <c:pt idx="5">
                        <c:v>6082</c:v>
                      </c:pt>
                      <c:pt idx="6">
                        <c:v>6065</c:v>
                      </c:pt>
                      <c:pt idx="7">
                        <c:v>7041</c:v>
                      </c:pt>
                      <c:pt idx="8">
                        <c:v>6531</c:v>
                      </c:pt>
                      <c:pt idx="9">
                        <c:v>6049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BB36-4C9A-9EE4-2EB585EB2345}"/>
                  </c:ext>
                </c:extLst>
              </c15:ser>
            </c15:filteredBarSeries>
          </c:ext>
        </c:extLst>
      </c:barChart>
      <c:dateAx>
        <c:axId val="1148042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029680"/>
        <c:crosses val="autoZero"/>
        <c:auto val="0"/>
        <c:lblOffset val="100"/>
        <c:baseTimeUnit val="days"/>
        <c:majorUnit val="1"/>
      </c:dateAx>
      <c:valAx>
        <c:axId val="1148029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80427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Wrap-Up Data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429339200000537E-2"/>
          <c:y val="0.19898557856088422"/>
          <c:w val="0.93275711555728547"/>
          <c:h val="0.55259356846325935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148030224"/>
        <c:axId val="114803076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Apr-22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64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Sheet1!$A$2:$A$8</c15:sqref>
                        </c15:formulaRef>
                      </c:ext>
                    </c:extLst>
                    <c:strCache>
                      <c:ptCount val="7"/>
                      <c:pt idx="0">
                        <c:v>Account Updates</c:v>
                      </c:pt>
                      <c:pt idx="1">
                        <c:v>Transfer to Secure IVR</c:v>
                      </c:pt>
                      <c:pt idx="2">
                        <c:v>Billing Questions or Dispute Dispositions</c:v>
                      </c:pt>
                      <c:pt idx="3">
                        <c:v>Payment</c:v>
                      </c:pt>
                      <c:pt idx="4">
                        <c:v>Registration Hold</c:v>
                      </c:pt>
                      <c:pt idx="5">
                        <c:v>Misread Plate</c:v>
                      </c:pt>
                      <c:pt idx="6">
                        <c:v>Online Portal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Sheet1!$E$2:$E$8</c15:sqref>
                        </c15:formulaRef>
                      </c:ext>
                    </c:extLst>
                    <c:numCache>
                      <c:formatCode>0.00%</c:formatCode>
                      <c:ptCount val="7"/>
                      <c:pt idx="0">
                        <c:v>0.38279999999999997</c:v>
                      </c:pt>
                      <c:pt idx="1">
                        <c:v>0.26329999999999998</c:v>
                      </c:pt>
                      <c:pt idx="2">
                        <c:v>0.1052</c:v>
                      </c:pt>
                      <c:pt idx="3">
                        <c:v>0.1186</c:v>
                      </c:pt>
                      <c:pt idx="4">
                        <c:v>8.3299999999999999E-2</c:v>
                      </c:pt>
                      <c:pt idx="5">
                        <c:v>3.3500000000000002E-2</c:v>
                      </c:pt>
                      <c:pt idx="6">
                        <c:v>6.4000000000000003E-3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23E9-47BA-8908-A4F5A91483A0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May-22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64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Sheet1!$A$2:$A$8</c15:sqref>
                        </c15:formulaRef>
                      </c:ext>
                    </c:extLst>
                    <c:strCache>
                      <c:ptCount val="7"/>
                      <c:pt idx="0">
                        <c:v>Account Updates</c:v>
                      </c:pt>
                      <c:pt idx="1">
                        <c:v>Transfer to Secure IVR</c:v>
                      </c:pt>
                      <c:pt idx="2">
                        <c:v>Billing Questions or Dispute Dispositions</c:v>
                      </c:pt>
                      <c:pt idx="3">
                        <c:v>Payment</c:v>
                      </c:pt>
                      <c:pt idx="4">
                        <c:v>Registration Hold</c:v>
                      </c:pt>
                      <c:pt idx="5">
                        <c:v>Misread Plate</c:v>
                      </c:pt>
                      <c:pt idx="6">
                        <c:v>Online Portal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Sheet1!$F$2:$F$8</c15:sqref>
                        </c15:formulaRef>
                      </c:ext>
                    </c:extLst>
                    <c:numCache>
                      <c:formatCode>0.00%</c:formatCode>
                      <c:ptCount val="7"/>
                      <c:pt idx="0">
                        <c:v>0.38369999999999999</c:v>
                      </c:pt>
                      <c:pt idx="1">
                        <c:v>0.2611</c:v>
                      </c:pt>
                      <c:pt idx="2">
                        <c:v>9.7199999999999995E-2</c:v>
                      </c:pt>
                      <c:pt idx="3">
                        <c:v>0.12709999999999999</c:v>
                      </c:pt>
                      <c:pt idx="4">
                        <c:v>9.11E-2</c:v>
                      </c:pt>
                      <c:pt idx="5">
                        <c:v>3.1699999999999999E-2</c:v>
                      </c:pt>
                      <c:pt idx="6">
                        <c:v>5.0000000000000001E-3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23E9-47BA-8908-A4F5A91483A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Jun-22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64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Sheet1!$A$2:$A$8</c15:sqref>
                        </c15:formulaRef>
                      </c:ext>
                    </c:extLst>
                    <c:strCache>
                      <c:ptCount val="7"/>
                      <c:pt idx="0">
                        <c:v>Account Updates</c:v>
                      </c:pt>
                      <c:pt idx="1">
                        <c:v>Transfer to Secure IVR</c:v>
                      </c:pt>
                      <c:pt idx="2">
                        <c:v>Billing Questions or Dispute Dispositions</c:v>
                      </c:pt>
                      <c:pt idx="3">
                        <c:v>Payment</c:v>
                      </c:pt>
                      <c:pt idx="4">
                        <c:v>Registration Hold</c:v>
                      </c:pt>
                      <c:pt idx="5">
                        <c:v>Misread Plate</c:v>
                      </c:pt>
                      <c:pt idx="6">
                        <c:v>Online Portal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Sheet1!$G$2:$G$8</c15:sqref>
                        </c15:formulaRef>
                      </c:ext>
                    </c:extLst>
                    <c:numCache>
                      <c:formatCode>0.00%</c:formatCode>
                      <c:ptCount val="7"/>
                      <c:pt idx="0">
                        <c:v>0.3896</c:v>
                      </c:pt>
                      <c:pt idx="1">
                        <c:v>0.27489999999999998</c:v>
                      </c:pt>
                      <c:pt idx="2">
                        <c:v>9.5000000000000001E-2</c:v>
                      </c:pt>
                      <c:pt idx="3">
                        <c:v>0.1231</c:v>
                      </c:pt>
                      <c:pt idx="4">
                        <c:v>8.2299999999999998E-2</c:v>
                      </c:pt>
                      <c:pt idx="5">
                        <c:v>2.5700000000000001E-2</c:v>
                      </c:pt>
                      <c:pt idx="6">
                        <c:v>6.4000000000000003E-3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3E9-47BA-8908-A4F5A91483A0}"/>
                  </c:ext>
                </c:extLst>
              </c15:ser>
            </c15:filteredBarSeries>
          </c:ext>
        </c:extLst>
      </c:barChart>
      <c:catAx>
        <c:axId val="1148030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030768"/>
        <c:crosses val="autoZero"/>
        <c:auto val="1"/>
        <c:lblAlgn val="ctr"/>
        <c:lblOffset val="100"/>
        <c:noMultiLvlLbl val="0"/>
      </c:catAx>
      <c:valAx>
        <c:axId val="1148030768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14803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'CC- Call Drivers'!$A$2</c:f>
              <c:strCache>
                <c:ptCount val="1"/>
                <c:pt idx="0">
                  <c:v>Account Updates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'CC- Call Drivers'!$B$1:$J$1</c:f>
              <c:strCache>
                <c:ptCount val="9"/>
                <c:pt idx="0">
                  <c:v>Jan-22</c:v>
                </c:pt>
                <c:pt idx="1">
                  <c:v>Feb-22</c:v>
                </c:pt>
                <c:pt idx="2">
                  <c:v>Mar-22</c:v>
                </c:pt>
                <c:pt idx="3">
                  <c:v>Apr-22</c:v>
                </c:pt>
                <c:pt idx="4">
                  <c:v>May-22</c:v>
                </c:pt>
                <c:pt idx="5">
                  <c:v>Jun-22</c:v>
                </c:pt>
                <c:pt idx="6">
                  <c:v>Jul-22</c:v>
                </c:pt>
                <c:pt idx="7">
                  <c:v>Aug-22</c:v>
                </c:pt>
                <c:pt idx="8">
                  <c:v>Sep-22</c:v>
                </c:pt>
              </c:strCache>
              <c:extLst/>
            </c:strRef>
          </c:cat>
          <c:val>
            <c:numRef>
              <c:f>'CC- Call Drivers'!$B$2:$J$2</c:f>
              <c:numCache>
                <c:formatCode>0.00%</c:formatCode>
                <c:ptCount val="9"/>
                <c:pt idx="0">
                  <c:v>0.31900000000000001</c:v>
                </c:pt>
                <c:pt idx="1">
                  <c:v>0.32369999999999999</c:v>
                </c:pt>
                <c:pt idx="2">
                  <c:v>0.35770000000000002</c:v>
                </c:pt>
                <c:pt idx="3">
                  <c:v>0.38279999999999997</c:v>
                </c:pt>
                <c:pt idx="4">
                  <c:v>0.38369999999999999</c:v>
                </c:pt>
                <c:pt idx="5">
                  <c:v>0.3896</c:v>
                </c:pt>
                <c:pt idx="6">
                  <c:v>0.37759999999999999</c:v>
                </c:pt>
                <c:pt idx="7">
                  <c:v>0.37140000000000001</c:v>
                </c:pt>
                <c:pt idx="8">
                  <c:v>0.37140000000000001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9DE-4270-BD89-FEA17F917851}"/>
            </c:ext>
          </c:extLst>
        </c:ser>
        <c:ser>
          <c:idx val="1"/>
          <c:order val="1"/>
          <c:tx>
            <c:strRef>
              <c:f>'CC- Call Drivers'!$A$3</c:f>
              <c:strCache>
                <c:ptCount val="1"/>
                <c:pt idx="0">
                  <c:v>Transfer to Secure IVR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'CC- Call Drivers'!$B$1:$J$1</c:f>
              <c:strCache>
                <c:ptCount val="9"/>
                <c:pt idx="0">
                  <c:v>Jan-22</c:v>
                </c:pt>
                <c:pt idx="1">
                  <c:v>Feb-22</c:v>
                </c:pt>
                <c:pt idx="2">
                  <c:v>Mar-22</c:v>
                </c:pt>
                <c:pt idx="3">
                  <c:v>Apr-22</c:v>
                </c:pt>
                <c:pt idx="4">
                  <c:v>May-22</c:v>
                </c:pt>
                <c:pt idx="5">
                  <c:v>Jun-22</c:v>
                </c:pt>
                <c:pt idx="6">
                  <c:v>Jul-22</c:v>
                </c:pt>
                <c:pt idx="7">
                  <c:v>Aug-22</c:v>
                </c:pt>
                <c:pt idx="8">
                  <c:v>Sep-22</c:v>
                </c:pt>
              </c:strCache>
              <c:extLst/>
            </c:strRef>
          </c:cat>
          <c:val>
            <c:numRef>
              <c:f>'CC- Call Drivers'!$B$3:$J$3</c:f>
              <c:numCache>
                <c:formatCode>0.00%</c:formatCode>
                <c:ptCount val="9"/>
                <c:pt idx="0">
                  <c:v>0.26519999999999999</c:v>
                </c:pt>
                <c:pt idx="1">
                  <c:v>0.29499999999999998</c:v>
                </c:pt>
                <c:pt idx="2">
                  <c:v>0.28899999999999998</c:v>
                </c:pt>
                <c:pt idx="3">
                  <c:v>0.26329999999999998</c:v>
                </c:pt>
                <c:pt idx="4">
                  <c:v>0.2611</c:v>
                </c:pt>
                <c:pt idx="5">
                  <c:v>0.27489999999999998</c:v>
                </c:pt>
                <c:pt idx="6">
                  <c:v>0.29210000000000003</c:v>
                </c:pt>
                <c:pt idx="7">
                  <c:v>0.28120000000000001</c:v>
                </c:pt>
                <c:pt idx="8">
                  <c:v>0.26889999999999997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A9DE-4270-BD89-FEA17F917851}"/>
            </c:ext>
          </c:extLst>
        </c:ser>
        <c:ser>
          <c:idx val="2"/>
          <c:order val="2"/>
          <c:tx>
            <c:strRef>
              <c:f>'CC- Call Drivers'!$A$4</c:f>
              <c:strCache>
                <c:ptCount val="1"/>
                <c:pt idx="0">
                  <c:v>Billing Questions or Dispute Dispositions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'CC- Call Drivers'!$B$1:$J$1</c:f>
              <c:strCache>
                <c:ptCount val="9"/>
                <c:pt idx="0">
                  <c:v>Jan-22</c:v>
                </c:pt>
                <c:pt idx="1">
                  <c:v>Feb-22</c:v>
                </c:pt>
                <c:pt idx="2">
                  <c:v>Mar-22</c:v>
                </c:pt>
                <c:pt idx="3">
                  <c:v>Apr-22</c:v>
                </c:pt>
                <c:pt idx="4">
                  <c:v>May-22</c:v>
                </c:pt>
                <c:pt idx="5">
                  <c:v>Jun-22</c:v>
                </c:pt>
                <c:pt idx="6">
                  <c:v>Jul-22</c:v>
                </c:pt>
                <c:pt idx="7">
                  <c:v>Aug-22</c:v>
                </c:pt>
                <c:pt idx="8">
                  <c:v>Sep-22</c:v>
                </c:pt>
              </c:strCache>
              <c:extLst/>
            </c:strRef>
          </c:cat>
          <c:val>
            <c:numRef>
              <c:f>'CC- Call Drivers'!$B$4:$J$4</c:f>
              <c:numCache>
                <c:formatCode>0.00%</c:formatCode>
                <c:ptCount val="9"/>
                <c:pt idx="0">
                  <c:v>0.1368</c:v>
                </c:pt>
                <c:pt idx="1">
                  <c:v>0.13569999999999999</c:v>
                </c:pt>
                <c:pt idx="2">
                  <c:v>0.1106</c:v>
                </c:pt>
                <c:pt idx="3">
                  <c:v>0.1052</c:v>
                </c:pt>
                <c:pt idx="4">
                  <c:v>9.7199999999999995E-2</c:v>
                </c:pt>
                <c:pt idx="5">
                  <c:v>9.5000000000000001E-2</c:v>
                </c:pt>
                <c:pt idx="6">
                  <c:v>9.2100000000000001E-2</c:v>
                </c:pt>
                <c:pt idx="7">
                  <c:v>9.8100000000000007E-2</c:v>
                </c:pt>
                <c:pt idx="8">
                  <c:v>0.107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A9DE-4270-BD89-FEA17F917851}"/>
            </c:ext>
          </c:extLst>
        </c:ser>
        <c:ser>
          <c:idx val="3"/>
          <c:order val="3"/>
          <c:tx>
            <c:strRef>
              <c:f>'CC- Call Drivers'!$A$5</c:f>
              <c:strCache>
                <c:ptCount val="1"/>
                <c:pt idx="0">
                  <c:v>Payment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'CC- Call Drivers'!$B$1:$J$1</c:f>
              <c:strCache>
                <c:ptCount val="9"/>
                <c:pt idx="0">
                  <c:v>Jan-22</c:v>
                </c:pt>
                <c:pt idx="1">
                  <c:v>Feb-22</c:v>
                </c:pt>
                <c:pt idx="2">
                  <c:v>Mar-22</c:v>
                </c:pt>
                <c:pt idx="3">
                  <c:v>Apr-22</c:v>
                </c:pt>
                <c:pt idx="4">
                  <c:v>May-22</c:v>
                </c:pt>
                <c:pt idx="5">
                  <c:v>Jun-22</c:v>
                </c:pt>
                <c:pt idx="6">
                  <c:v>Jul-22</c:v>
                </c:pt>
                <c:pt idx="7">
                  <c:v>Aug-22</c:v>
                </c:pt>
                <c:pt idx="8">
                  <c:v>Sep-22</c:v>
                </c:pt>
              </c:strCache>
              <c:extLst/>
            </c:strRef>
          </c:cat>
          <c:val>
            <c:numRef>
              <c:f>'CC- Call Drivers'!$B$5:$J$5</c:f>
              <c:numCache>
                <c:formatCode>0.00%</c:formatCode>
                <c:ptCount val="9"/>
                <c:pt idx="0">
                  <c:v>0.14050000000000001</c:v>
                </c:pt>
                <c:pt idx="1">
                  <c:v>0.1227</c:v>
                </c:pt>
                <c:pt idx="2">
                  <c:v>0.1196</c:v>
                </c:pt>
                <c:pt idx="3">
                  <c:v>0.1186</c:v>
                </c:pt>
                <c:pt idx="4">
                  <c:v>0.12709999999999999</c:v>
                </c:pt>
                <c:pt idx="5">
                  <c:v>0.1231</c:v>
                </c:pt>
                <c:pt idx="6">
                  <c:v>0.12559999999999999</c:v>
                </c:pt>
                <c:pt idx="7">
                  <c:v>0.1336</c:v>
                </c:pt>
                <c:pt idx="8">
                  <c:v>0.14080000000000001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A9DE-4270-BD89-FEA17F917851}"/>
            </c:ext>
          </c:extLst>
        </c:ser>
        <c:ser>
          <c:idx val="4"/>
          <c:order val="4"/>
          <c:tx>
            <c:strRef>
              <c:f>'CC- Call Drivers'!$A$6</c:f>
              <c:strCache>
                <c:ptCount val="1"/>
                <c:pt idx="0">
                  <c:v>Registration Hold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'CC- Call Drivers'!$B$1:$J$1</c:f>
              <c:strCache>
                <c:ptCount val="9"/>
                <c:pt idx="0">
                  <c:v>Jan-22</c:v>
                </c:pt>
                <c:pt idx="1">
                  <c:v>Feb-22</c:v>
                </c:pt>
                <c:pt idx="2">
                  <c:v>Mar-22</c:v>
                </c:pt>
                <c:pt idx="3">
                  <c:v>Apr-22</c:v>
                </c:pt>
                <c:pt idx="4">
                  <c:v>May-22</c:v>
                </c:pt>
                <c:pt idx="5">
                  <c:v>Jun-22</c:v>
                </c:pt>
                <c:pt idx="6">
                  <c:v>Jul-22</c:v>
                </c:pt>
                <c:pt idx="7">
                  <c:v>Aug-22</c:v>
                </c:pt>
                <c:pt idx="8">
                  <c:v>Sep-22</c:v>
                </c:pt>
              </c:strCache>
              <c:extLst/>
            </c:strRef>
          </c:cat>
          <c:val>
            <c:numRef>
              <c:f>'CC- Call Drivers'!$B$6:$J$6</c:f>
              <c:numCache>
                <c:formatCode>0.00%</c:formatCode>
                <c:ptCount val="9"/>
                <c:pt idx="0">
                  <c:v>8.1600000000000006E-2</c:v>
                </c:pt>
                <c:pt idx="1">
                  <c:v>7.6999999999999999E-2</c:v>
                </c:pt>
                <c:pt idx="2">
                  <c:v>8.1699999999999995E-2</c:v>
                </c:pt>
                <c:pt idx="3">
                  <c:v>8.3299999999999999E-2</c:v>
                </c:pt>
                <c:pt idx="4">
                  <c:v>9.11E-2</c:v>
                </c:pt>
                <c:pt idx="5">
                  <c:v>8.2299999999999998E-2</c:v>
                </c:pt>
                <c:pt idx="6">
                  <c:v>8.2500000000000004E-2</c:v>
                </c:pt>
                <c:pt idx="7">
                  <c:v>8.2299999999999998E-2</c:v>
                </c:pt>
                <c:pt idx="8">
                  <c:v>7.7299999999999994E-2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A9DE-4270-BD89-FEA17F917851}"/>
            </c:ext>
          </c:extLst>
        </c:ser>
        <c:ser>
          <c:idx val="5"/>
          <c:order val="5"/>
          <c:tx>
            <c:strRef>
              <c:f>'CC- Call Drivers'!$A$7</c:f>
              <c:strCache>
                <c:ptCount val="1"/>
                <c:pt idx="0">
                  <c:v>Misread Plate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'CC- Call Drivers'!$B$1:$J$1</c:f>
              <c:strCache>
                <c:ptCount val="9"/>
                <c:pt idx="0">
                  <c:v>Jan-22</c:v>
                </c:pt>
                <c:pt idx="1">
                  <c:v>Feb-22</c:v>
                </c:pt>
                <c:pt idx="2">
                  <c:v>Mar-22</c:v>
                </c:pt>
                <c:pt idx="3">
                  <c:v>Apr-22</c:v>
                </c:pt>
                <c:pt idx="4">
                  <c:v>May-22</c:v>
                </c:pt>
                <c:pt idx="5">
                  <c:v>Jun-22</c:v>
                </c:pt>
                <c:pt idx="6">
                  <c:v>Jul-22</c:v>
                </c:pt>
                <c:pt idx="7">
                  <c:v>Aug-22</c:v>
                </c:pt>
                <c:pt idx="8">
                  <c:v>Sep-22</c:v>
                </c:pt>
              </c:strCache>
              <c:extLst/>
            </c:strRef>
          </c:cat>
          <c:val>
            <c:numRef>
              <c:f>'CC- Call Drivers'!$B$7:$J$7</c:f>
              <c:numCache>
                <c:formatCode>0.00%</c:formatCode>
                <c:ptCount val="9"/>
                <c:pt idx="0">
                  <c:v>4.7100000000000003E-2</c:v>
                </c:pt>
                <c:pt idx="1">
                  <c:v>3.6700000000000003E-2</c:v>
                </c:pt>
                <c:pt idx="2">
                  <c:v>3.3000000000000002E-2</c:v>
                </c:pt>
                <c:pt idx="3">
                  <c:v>3.3500000000000002E-2</c:v>
                </c:pt>
                <c:pt idx="4">
                  <c:v>3.1699999999999999E-2</c:v>
                </c:pt>
                <c:pt idx="5">
                  <c:v>2.5700000000000001E-2</c:v>
                </c:pt>
                <c:pt idx="6">
                  <c:v>2.2100000000000002E-2</c:v>
                </c:pt>
                <c:pt idx="7">
                  <c:v>2.29E-2</c:v>
                </c:pt>
                <c:pt idx="8">
                  <c:v>2.4199999999999999E-2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A9DE-4270-BD89-FEA17F917851}"/>
            </c:ext>
          </c:extLst>
        </c:ser>
        <c:ser>
          <c:idx val="6"/>
          <c:order val="6"/>
          <c:tx>
            <c:strRef>
              <c:f>'CC- Call Drivers'!$A$8</c:f>
              <c:strCache>
                <c:ptCount val="1"/>
                <c:pt idx="0">
                  <c:v>Online Portal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'CC- Call Drivers'!$B$1:$J$1</c:f>
              <c:strCache>
                <c:ptCount val="9"/>
                <c:pt idx="0">
                  <c:v>Jan-22</c:v>
                </c:pt>
                <c:pt idx="1">
                  <c:v>Feb-22</c:v>
                </c:pt>
                <c:pt idx="2">
                  <c:v>Mar-22</c:v>
                </c:pt>
                <c:pt idx="3">
                  <c:v>Apr-22</c:v>
                </c:pt>
                <c:pt idx="4">
                  <c:v>May-22</c:v>
                </c:pt>
                <c:pt idx="5">
                  <c:v>Jun-22</c:v>
                </c:pt>
                <c:pt idx="6">
                  <c:v>Jul-22</c:v>
                </c:pt>
                <c:pt idx="7">
                  <c:v>Aug-22</c:v>
                </c:pt>
                <c:pt idx="8">
                  <c:v>Sep-22</c:v>
                </c:pt>
              </c:strCache>
              <c:extLst/>
            </c:strRef>
          </c:cat>
          <c:val>
            <c:numRef>
              <c:f>'CC- Call Drivers'!$B$8:$J$8</c:f>
              <c:numCache>
                <c:formatCode>0.00%</c:formatCode>
                <c:ptCount val="9"/>
                <c:pt idx="0">
                  <c:v>9.1999999999999998E-3</c:v>
                </c:pt>
                <c:pt idx="1">
                  <c:v>7.7999999999999996E-3</c:v>
                </c:pt>
                <c:pt idx="2">
                  <c:v>6.1999999999999998E-3</c:v>
                </c:pt>
                <c:pt idx="3">
                  <c:v>6.4000000000000003E-3</c:v>
                </c:pt>
                <c:pt idx="4">
                  <c:v>5.0000000000000001E-3</c:v>
                </c:pt>
                <c:pt idx="5">
                  <c:v>6.4000000000000003E-3</c:v>
                </c:pt>
                <c:pt idx="6">
                  <c:v>5.4000000000000003E-3</c:v>
                </c:pt>
                <c:pt idx="7">
                  <c:v>6.6E-3</c:v>
                </c:pt>
                <c:pt idx="8">
                  <c:v>7.1999999999999998E-3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A9DE-4270-BD89-FEA17F9178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941151"/>
        <c:axId val="191936159"/>
      </c:barChart>
      <c:catAx>
        <c:axId val="191941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936159"/>
        <c:crosses val="autoZero"/>
        <c:auto val="1"/>
        <c:lblAlgn val="ctr"/>
        <c:lblOffset val="100"/>
        <c:noMultiLvlLbl val="0"/>
      </c:catAx>
      <c:valAx>
        <c:axId val="191936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94115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AAA Call Volume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'AAA - Call Volume'!$C$2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'AAA - Call Volume'!$A$3:$A$11</c:f>
              <c:strCache>
                <c:ptCount val="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</c:strCache>
              <c:extLst/>
            </c:strRef>
          </c:cat>
          <c:val>
            <c:numRef>
              <c:f>'AAA - Call Volume'!$C$3:$C$11</c:f>
              <c:numCache>
                <c:formatCode>#,##0</c:formatCode>
                <c:ptCount val="9"/>
                <c:pt idx="0">
                  <c:v>10295</c:v>
                </c:pt>
                <c:pt idx="1">
                  <c:v>9302</c:v>
                </c:pt>
                <c:pt idx="2">
                  <c:v>7626</c:v>
                </c:pt>
                <c:pt idx="3">
                  <c:v>6777</c:v>
                </c:pt>
                <c:pt idx="4">
                  <c:v>8101</c:v>
                </c:pt>
                <c:pt idx="5">
                  <c:v>9930</c:v>
                </c:pt>
                <c:pt idx="6">
                  <c:v>11462</c:v>
                </c:pt>
                <c:pt idx="7">
                  <c:v>9107</c:v>
                </c:pt>
                <c:pt idx="8">
                  <c:v>9558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7DD-4D7A-AF89-E6601F6FE9D5}"/>
            </c:ext>
          </c:extLst>
        </c:ser>
        <c:ser>
          <c:idx val="2"/>
          <c:order val="2"/>
          <c:tx>
            <c:strRef>
              <c:f>'AAA - Call Volume'!$D$2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'AAA - Call Volume'!$A$3:$A$11</c:f>
              <c:strCache>
                <c:ptCount val="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</c:strCache>
              <c:extLst/>
            </c:strRef>
          </c:cat>
          <c:val>
            <c:numRef>
              <c:f>'AAA - Call Volume'!$D$3:$D$11</c:f>
              <c:numCache>
                <c:formatCode>#,##0</c:formatCode>
                <c:ptCount val="9"/>
                <c:pt idx="0">
                  <c:v>6361</c:v>
                </c:pt>
                <c:pt idx="1">
                  <c:v>6189</c:v>
                </c:pt>
                <c:pt idx="2">
                  <c:v>8513</c:v>
                </c:pt>
                <c:pt idx="3">
                  <c:v>7834</c:v>
                </c:pt>
                <c:pt idx="4">
                  <c:v>5827</c:v>
                </c:pt>
                <c:pt idx="5">
                  <c:v>7137</c:v>
                </c:pt>
                <c:pt idx="6">
                  <c:v>6127</c:v>
                </c:pt>
                <c:pt idx="7">
                  <c:v>6202</c:v>
                </c:pt>
                <c:pt idx="8">
                  <c:v>5336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7DD-4D7A-AF89-E6601F6FE9D5}"/>
            </c:ext>
          </c:extLst>
        </c:ser>
        <c:ser>
          <c:idx val="3"/>
          <c:order val="3"/>
          <c:tx>
            <c:strRef>
              <c:f>'AAA - Call Volume'!$E$2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'AAA - Call Volume'!$A$3:$A$11</c:f>
              <c:strCache>
                <c:ptCount val="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</c:strCache>
              <c:extLst/>
            </c:strRef>
          </c:cat>
          <c:val>
            <c:numRef>
              <c:f>'AAA - Call Volume'!$E$3:$E$11</c:f>
              <c:numCache>
                <c:formatCode>#,##0</c:formatCode>
                <c:ptCount val="9"/>
                <c:pt idx="0">
                  <c:v>6242</c:v>
                </c:pt>
                <c:pt idx="1">
                  <c:v>6255</c:v>
                </c:pt>
                <c:pt idx="2">
                  <c:v>7852</c:v>
                </c:pt>
                <c:pt idx="3">
                  <c:v>6468</c:v>
                </c:pt>
                <c:pt idx="4">
                  <c:v>6300</c:v>
                </c:pt>
                <c:pt idx="5">
                  <c:v>6467</c:v>
                </c:pt>
                <c:pt idx="6">
                  <c:v>6604</c:v>
                </c:pt>
                <c:pt idx="7">
                  <c:v>8165</c:v>
                </c:pt>
                <c:pt idx="8">
                  <c:v>6737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B7DD-4D7A-AF89-E6601F6FE9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148031312"/>
        <c:axId val="11480318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64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'AAA - Call Volume'!$A$3:$A$11</c15:sqref>
                        </c15:formulaRef>
                      </c:ext>
                    </c:extLst>
                    <c:strCache>
                      <c:ptCount val="9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</c:v>
                      </c:pt>
                      <c:pt idx="8">
                        <c:v>Sep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'AAA - Call Volume'!$B$3:$B$11</c15:sqref>
                        </c15:formulaRef>
                      </c:ext>
                    </c:extLst>
                    <c:numCache>
                      <c:formatCode>#,##0</c:formatCode>
                      <c:ptCount val="9"/>
                      <c:pt idx="0">
                        <c:v>5192</c:v>
                      </c:pt>
                      <c:pt idx="1">
                        <c:v>4905</c:v>
                      </c:pt>
                      <c:pt idx="2">
                        <c:v>5107</c:v>
                      </c:pt>
                      <c:pt idx="3">
                        <c:v>4979</c:v>
                      </c:pt>
                      <c:pt idx="4">
                        <c:v>5445</c:v>
                      </c:pt>
                      <c:pt idx="5">
                        <c:v>7726</c:v>
                      </c:pt>
                      <c:pt idx="6">
                        <c:v>8017</c:v>
                      </c:pt>
                      <c:pt idx="7">
                        <c:v>8311</c:v>
                      </c:pt>
                      <c:pt idx="8">
                        <c:v>7376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B7DD-4D7A-AF89-E6601F6FE9D5}"/>
                  </c:ext>
                </c:extLst>
              </c15:ser>
            </c15:filteredBarSeries>
          </c:ext>
        </c:extLst>
      </c:barChart>
      <c:catAx>
        <c:axId val="1148031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031856"/>
        <c:crosses val="autoZero"/>
        <c:auto val="1"/>
        <c:lblAlgn val="ctr"/>
        <c:lblOffset val="100"/>
        <c:noMultiLvlLbl val="0"/>
      </c:catAx>
      <c:valAx>
        <c:axId val="11480318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48031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 Transponders Filled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'AAA - Call Volume'!$I$2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'AAA - Call Volume'!$G$3:$G$11</c:f>
              <c:strCache>
                <c:ptCount val="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</c:strCache>
              <c:extLst/>
            </c:strRef>
          </c:cat>
          <c:val>
            <c:numRef>
              <c:f>'AAA - Call Volume'!$I$3:$I$11</c:f>
              <c:numCache>
                <c:formatCode>#,##0</c:formatCode>
                <c:ptCount val="9"/>
                <c:pt idx="0">
                  <c:v>46944</c:v>
                </c:pt>
                <c:pt idx="1">
                  <c:v>40243</c:v>
                </c:pt>
                <c:pt idx="2">
                  <c:v>36727</c:v>
                </c:pt>
                <c:pt idx="3">
                  <c:v>24410</c:v>
                </c:pt>
                <c:pt idx="4">
                  <c:v>26854</c:v>
                </c:pt>
                <c:pt idx="5">
                  <c:v>32083</c:v>
                </c:pt>
                <c:pt idx="6">
                  <c:v>37839</c:v>
                </c:pt>
                <c:pt idx="7">
                  <c:v>41431</c:v>
                </c:pt>
                <c:pt idx="8">
                  <c:v>37449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AA6-441F-9B20-2B003F5C85FE}"/>
            </c:ext>
          </c:extLst>
        </c:ser>
        <c:ser>
          <c:idx val="2"/>
          <c:order val="2"/>
          <c:tx>
            <c:strRef>
              <c:f>'AAA - Call Volume'!$J$2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'AAA - Call Volume'!$G$3:$G$11</c:f>
              <c:strCache>
                <c:ptCount val="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</c:strCache>
              <c:extLst/>
            </c:strRef>
          </c:cat>
          <c:val>
            <c:numRef>
              <c:f>'AAA - Call Volume'!$J$3:$J$11</c:f>
              <c:numCache>
                <c:formatCode>#,##0</c:formatCode>
                <c:ptCount val="9"/>
                <c:pt idx="0">
                  <c:v>31460</c:v>
                </c:pt>
                <c:pt idx="1">
                  <c:v>29683</c:v>
                </c:pt>
                <c:pt idx="2">
                  <c:v>37781</c:v>
                </c:pt>
                <c:pt idx="3">
                  <c:v>38996</c:v>
                </c:pt>
                <c:pt idx="4">
                  <c:v>38139</c:v>
                </c:pt>
                <c:pt idx="5">
                  <c:v>46756</c:v>
                </c:pt>
                <c:pt idx="6">
                  <c:v>50049</c:v>
                </c:pt>
                <c:pt idx="7">
                  <c:v>50163</c:v>
                </c:pt>
                <c:pt idx="8">
                  <c:v>50128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AA6-441F-9B20-2B003F5C85FE}"/>
            </c:ext>
          </c:extLst>
        </c:ser>
        <c:ser>
          <c:idx val="3"/>
          <c:order val="3"/>
          <c:tx>
            <c:strRef>
              <c:f>'AAA - Call Volume'!$K$2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'AAA - Call Volume'!$G$3:$G$11</c:f>
              <c:strCache>
                <c:ptCount val="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</c:strCache>
              <c:extLst/>
            </c:strRef>
          </c:cat>
          <c:val>
            <c:numRef>
              <c:f>'AAA - Call Volume'!$K$3:$K$11</c:f>
              <c:numCache>
                <c:formatCode>#,##0</c:formatCode>
                <c:ptCount val="9"/>
                <c:pt idx="0">
                  <c:v>47616</c:v>
                </c:pt>
                <c:pt idx="1">
                  <c:v>37482</c:v>
                </c:pt>
                <c:pt idx="2">
                  <c:v>47397</c:v>
                </c:pt>
                <c:pt idx="3" formatCode="_(* #,##0_);_(* \(#,##0\);_(* &quot;-&quot;??_);_(@_)">
                  <c:v>45747</c:v>
                </c:pt>
                <c:pt idx="4" formatCode="_(* #,##0_);_(* \(#,##0\);_(* &quot;-&quot;??_);_(@_)">
                  <c:v>42626</c:v>
                </c:pt>
                <c:pt idx="5" formatCode="_(* #,##0_);_(* \(#,##0\);_(* &quot;-&quot;??_);_(@_)">
                  <c:v>49019</c:v>
                </c:pt>
                <c:pt idx="6">
                  <c:v>45957</c:v>
                </c:pt>
                <c:pt idx="7">
                  <c:v>57307</c:v>
                </c:pt>
                <c:pt idx="8">
                  <c:v>48142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EAA6-441F-9B20-2B003F5C85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144391616"/>
        <c:axId val="114439379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'AAA - Call Volume'!$H$2</c15:sqref>
                        </c15:formulaRef>
                      </c:ext>
                    </c:extLst>
                    <c:strCache>
                      <c:ptCount val="1"/>
                      <c:pt idx="0">
                        <c:v>2019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64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'AAA - Call Volume'!$G$3:$G$11</c15:sqref>
                        </c15:formulaRef>
                      </c:ext>
                    </c:extLst>
                    <c:strCache>
                      <c:ptCount val="9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June</c:v>
                      </c:pt>
                      <c:pt idx="6">
                        <c:v>July</c:v>
                      </c:pt>
                      <c:pt idx="7">
                        <c:v>Aug</c:v>
                      </c:pt>
                      <c:pt idx="8">
                        <c:v>Sep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'AAA - Call Volume'!$H$3:$H$11</c15:sqref>
                        </c15:formulaRef>
                      </c:ext>
                    </c:extLst>
                    <c:numCache>
                      <c:formatCode>#,##0</c:formatCode>
                      <c:ptCount val="9"/>
                      <c:pt idx="0">
                        <c:v>46859</c:v>
                      </c:pt>
                      <c:pt idx="1">
                        <c:v>42312</c:v>
                      </c:pt>
                      <c:pt idx="2">
                        <c:v>41761</c:v>
                      </c:pt>
                      <c:pt idx="3">
                        <c:v>47400</c:v>
                      </c:pt>
                      <c:pt idx="4">
                        <c:v>48805</c:v>
                      </c:pt>
                      <c:pt idx="5">
                        <c:v>51882</c:v>
                      </c:pt>
                      <c:pt idx="6">
                        <c:v>55403</c:v>
                      </c:pt>
                      <c:pt idx="7">
                        <c:v>56162</c:v>
                      </c:pt>
                      <c:pt idx="8">
                        <c:v>49432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EAA6-441F-9B20-2B003F5C85FE}"/>
                  </c:ext>
                </c:extLst>
              </c15:ser>
            </c15:filteredBarSeries>
          </c:ext>
        </c:extLst>
      </c:barChart>
      <c:catAx>
        <c:axId val="1144391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4393792"/>
        <c:crosses val="autoZero"/>
        <c:auto val="1"/>
        <c:lblAlgn val="ctr"/>
        <c:lblOffset val="100"/>
        <c:noMultiLvlLbl val="0"/>
      </c:catAx>
      <c:valAx>
        <c:axId val="114439379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4439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2068357341169133"/>
          <c:y val="0.10708011268556322"/>
          <c:w val="0.14701163974266696"/>
          <c:h val="6.09111405897711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Images Reviewed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060406049832598"/>
          <c:y val="7.6053978524238994E-2"/>
          <c:w val="0.79542422155679293"/>
          <c:h val="0.78080173963325517"/>
        </c:manualLayout>
      </c:layout>
      <c:barChart>
        <c:barDir val="col"/>
        <c:grouping val="clustered"/>
        <c:varyColors val="0"/>
        <c:ser>
          <c:idx val="10"/>
          <c:order val="10"/>
          <c:tx>
            <c:strRef>
              <c:f>'Image Processing'!$A$12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B8-49B3-9706-A1D608AD3385}"/>
              </c:ext>
            </c:extLst>
          </c:dPt>
          <c:dLbls>
            <c:dLbl>
              <c:idx val="0"/>
              <c:layout>
                <c:manualLayout>
                  <c:x val="-9.498269791061457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B8-49B3-9706-A1D608AD3385}"/>
                </c:ext>
              </c:extLst>
            </c:dLbl>
            <c:dLbl>
              <c:idx val="1"/>
              <c:layout>
                <c:manualLayout>
                  <c:x val="-8.3109860671788001E-3"/>
                  <c:y val="-8.39356619964503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B8-49B3-9706-A1D608AD3385}"/>
                </c:ext>
              </c:extLst>
            </c:dLbl>
            <c:dLbl>
              <c:idx val="2"/>
              <c:layout>
                <c:manualLayout>
                  <c:x val="-1.3060120962709474E-2"/>
                  <c:y val="-2.289180862592272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B8-49B3-9706-A1D608AD3385}"/>
                </c:ext>
              </c:extLst>
            </c:dLbl>
            <c:dLbl>
              <c:idx val="3"/>
              <c:layout>
                <c:manualLayout>
                  <c:x val="-1.1872837238826796E-2"/>
                  <c:y val="2.28918086259210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B8-49B3-9706-A1D608AD3385}"/>
                </c:ext>
              </c:extLst>
            </c:dLbl>
            <c:dLbl>
              <c:idx val="4"/>
              <c:layout>
                <c:manualLayout>
                  <c:x val="-7.123702343296164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B8-49B3-9706-A1D608AD3385}"/>
                </c:ext>
              </c:extLst>
            </c:dLbl>
            <c:dLbl>
              <c:idx val="5"/>
              <c:layout>
                <c:manualLayout>
                  <c:x val="-2.3897475778490653E-4"/>
                  <c:y val="-2.18311455664951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B8-49B3-9706-A1D608AD33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'Image Processing'!$B$1:$J$1</c:f>
              <c:strCache>
                <c:ptCount val="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</c:strCache>
              <c:extLst/>
            </c:strRef>
          </c:cat>
          <c:val>
            <c:numRef>
              <c:f>'Image Processing'!$B$12:$J$12</c:f>
              <c:numCache>
                <c:formatCode>#,##0</c:formatCode>
                <c:ptCount val="9"/>
                <c:pt idx="0">
                  <c:v>3895100</c:v>
                </c:pt>
                <c:pt idx="1">
                  <c:v>4219374</c:v>
                </c:pt>
                <c:pt idx="2">
                  <c:v>4192289</c:v>
                </c:pt>
                <c:pt idx="3" formatCode="_(* #,##0_);_(* \(#,##0\);_(* &quot;-&quot;??_);_(@_)">
                  <c:v>2106241</c:v>
                </c:pt>
                <c:pt idx="4" formatCode="_(* #,##0_);_(* \(#,##0\);_(* &quot;-&quot;??_);_(@_)">
                  <c:v>4053753</c:v>
                </c:pt>
                <c:pt idx="5" formatCode="_(* #,##0_);_(* \(#,##0\);_(* &quot;-&quot;??_);_(@_)">
                  <c:v>5695165</c:v>
                </c:pt>
                <c:pt idx="6">
                  <c:v>5674293</c:v>
                </c:pt>
                <c:pt idx="7">
                  <c:v>6055071</c:v>
                </c:pt>
                <c:pt idx="8">
                  <c:v>5757233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27B8-49B3-9706-A1D608AD3385}"/>
            </c:ext>
          </c:extLst>
        </c:ser>
        <c:ser>
          <c:idx val="11"/>
          <c:order val="11"/>
          <c:tx>
            <c:strRef>
              <c:f>'Image Processing'!$A$13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6.8872525193610055E-3"/>
                  <c:y val="-1.62365255151867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7B8-49B3-9706-A1D608AD33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'Image Processing'!$B$1:$J$1</c:f>
              <c:strCache>
                <c:ptCount val="9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</c:strCache>
              <c:extLst/>
            </c:strRef>
          </c:cat>
          <c:val>
            <c:numRef>
              <c:f>'Image Processing'!$B$13:$J$13</c:f>
              <c:numCache>
                <c:formatCode>#,##0</c:formatCode>
                <c:ptCount val="9"/>
                <c:pt idx="0">
                  <c:v>5172370</c:v>
                </c:pt>
                <c:pt idx="1">
                  <c:v>5368965</c:v>
                </c:pt>
                <c:pt idx="2">
                  <c:v>7337876</c:v>
                </c:pt>
                <c:pt idx="3">
                  <c:v>5558466</c:v>
                </c:pt>
                <c:pt idx="4">
                  <c:v>5581023</c:v>
                </c:pt>
                <c:pt idx="5">
                  <c:v>5978225</c:v>
                </c:pt>
                <c:pt idx="6">
                  <c:v>6346006</c:v>
                </c:pt>
                <c:pt idx="7">
                  <c:v>6704596</c:v>
                </c:pt>
                <c:pt idx="8">
                  <c:v>6433115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27B8-49B3-9706-A1D608AD33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1"/>
        <c:overlap val="-100"/>
        <c:axId val="655707120"/>
        <c:axId val="655704944"/>
        <c:extLst>
          <c:ext xmlns:c15="http://schemas.microsoft.com/office/drawing/2012/chart" uri="{02D57815-91ED-43cb-92C2-25804820EDAC}">
            <c15:filteredBa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'Image Processing'!$A$2</c15:sqref>
                        </c15:formulaRef>
                      </c:ext>
                    </c:extLst>
                    <c:strCache>
                      <c:ptCount val="1"/>
                      <c:pt idx="0">
                        <c:v>2011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'Image Processing'!$B$1:$J$1</c15:sqref>
                        </c15:formulaRef>
                      </c:ext>
                    </c:extLst>
                    <c:strCache>
                      <c:ptCount val="9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'Image Processing'!$B$2:$J$2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>
                        <c:v>2196623</c:v>
                      </c:pt>
                      <c:pt idx="1">
                        <c:v>2319889</c:v>
                      </c:pt>
                      <c:pt idx="2">
                        <c:v>2345661</c:v>
                      </c:pt>
                      <c:pt idx="3">
                        <c:v>1954449</c:v>
                      </c:pt>
                      <c:pt idx="4">
                        <c:v>1906190</c:v>
                      </c:pt>
                      <c:pt idx="5">
                        <c:v>2056836</c:v>
                      </c:pt>
                      <c:pt idx="6">
                        <c:v>2115960</c:v>
                      </c:pt>
                      <c:pt idx="7">
                        <c:v>2725343</c:v>
                      </c:pt>
                      <c:pt idx="8">
                        <c:v>2747185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B-27B8-49B3-9706-A1D608AD3385}"/>
                  </c:ext>
                </c:extLst>
              </c15:ser>
            </c15:filteredBarSeries>
            <c15:filteredBarSeries>
              <c15:ser>
                <c:idx val="2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Processing'!$A$3</c15:sqref>
                        </c15:formulaRef>
                      </c:ext>
                    </c:extLst>
                    <c:strCache>
                      <c:ptCount val="1"/>
                      <c:pt idx="0">
                        <c:v>2012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Processing'!$B$1:$J$1</c15:sqref>
                        </c15:formulaRef>
                      </c:ext>
                    </c:extLst>
                    <c:strCache>
                      <c:ptCount val="9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Processing'!$B$3:$J$3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>
                        <c:v>2264124</c:v>
                      </c:pt>
                      <c:pt idx="1">
                        <c:v>2023810</c:v>
                      </c:pt>
                      <c:pt idx="2">
                        <c:v>2057008</c:v>
                      </c:pt>
                      <c:pt idx="3">
                        <c:v>2230810</c:v>
                      </c:pt>
                      <c:pt idx="4">
                        <c:v>2622856</c:v>
                      </c:pt>
                      <c:pt idx="5">
                        <c:v>2794343</c:v>
                      </c:pt>
                      <c:pt idx="6">
                        <c:v>2736155</c:v>
                      </c:pt>
                      <c:pt idx="7">
                        <c:v>2803028</c:v>
                      </c:pt>
                      <c:pt idx="8">
                        <c:v>2568906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27B8-49B3-9706-A1D608AD3385}"/>
                  </c:ext>
                </c:extLst>
              </c15:ser>
            </c15:filteredBarSeries>
            <c15:filteredBarSeries>
              <c15:ser>
                <c:idx val="0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Processing'!$A$4</c15:sqref>
                        </c15:formulaRef>
                      </c:ext>
                    </c:extLst>
                    <c:strCache>
                      <c:ptCount val="1"/>
                      <c:pt idx="0">
                        <c:v>2013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Processing'!$B$1:$J$1</c15:sqref>
                        </c15:formulaRef>
                      </c:ext>
                    </c:extLst>
                    <c:strCache>
                      <c:ptCount val="9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Processing'!$B$4:$J$4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>
                        <c:v>2249510</c:v>
                      </c:pt>
                      <c:pt idx="1">
                        <c:v>2283135</c:v>
                      </c:pt>
                      <c:pt idx="2">
                        <c:v>2375289</c:v>
                      </c:pt>
                      <c:pt idx="3">
                        <c:v>2381075</c:v>
                      </c:pt>
                      <c:pt idx="4">
                        <c:v>2448124</c:v>
                      </c:pt>
                      <c:pt idx="5">
                        <c:v>2482453</c:v>
                      </c:pt>
                      <c:pt idx="6">
                        <c:v>2825709</c:v>
                      </c:pt>
                      <c:pt idx="7">
                        <c:v>2954061</c:v>
                      </c:pt>
                      <c:pt idx="8">
                        <c:v>2760494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27B8-49B3-9706-A1D608AD3385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Processing'!$A$5</c15:sqref>
                        </c15:formulaRef>
                      </c:ext>
                    </c:extLst>
                    <c:strCache>
                      <c:ptCount val="1"/>
                      <c:pt idx="0">
                        <c:v>2014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Processing'!$B$1:$J$1</c15:sqref>
                        </c15:formulaRef>
                      </c:ext>
                    </c:extLst>
                    <c:strCache>
                      <c:ptCount val="9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Processing'!$B$5:$J$5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>
                        <c:v>2847648</c:v>
                      </c:pt>
                      <c:pt idx="1">
                        <c:v>2757306</c:v>
                      </c:pt>
                      <c:pt idx="2">
                        <c:v>2995291</c:v>
                      </c:pt>
                      <c:pt idx="3">
                        <c:v>3100432</c:v>
                      </c:pt>
                      <c:pt idx="4">
                        <c:v>2981226</c:v>
                      </c:pt>
                      <c:pt idx="5">
                        <c:v>3168501</c:v>
                      </c:pt>
                      <c:pt idx="6">
                        <c:v>3235174</c:v>
                      </c:pt>
                      <c:pt idx="7">
                        <c:v>3261425</c:v>
                      </c:pt>
                      <c:pt idx="8">
                        <c:v>3237742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27B8-49B3-9706-A1D608AD3385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Processing'!$A$6</c15:sqref>
                        </c15:formulaRef>
                      </c:ext>
                    </c:extLst>
                    <c:strCache>
                      <c:ptCount val="1"/>
                      <c:pt idx="0">
                        <c:v>2015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Processing'!$B$1:$J$1</c15:sqref>
                        </c15:formulaRef>
                      </c:ext>
                    </c:extLst>
                    <c:strCache>
                      <c:ptCount val="9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Processing'!$B$6:$J$6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>
                        <c:v>3470837</c:v>
                      </c:pt>
                      <c:pt idx="1">
                        <c:v>3428187</c:v>
                      </c:pt>
                      <c:pt idx="2">
                        <c:v>4049155</c:v>
                      </c:pt>
                      <c:pt idx="3">
                        <c:v>3948770</c:v>
                      </c:pt>
                      <c:pt idx="4">
                        <c:v>3796525</c:v>
                      </c:pt>
                      <c:pt idx="5">
                        <c:v>4441242</c:v>
                      </c:pt>
                      <c:pt idx="6">
                        <c:v>4643769</c:v>
                      </c:pt>
                      <c:pt idx="7">
                        <c:v>4681326</c:v>
                      </c:pt>
                      <c:pt idx="8">
                        <c:v>4567412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27B8-49B3-9706-A1D608AD3385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Processing'!$A$7</c15:sqref>
                        </c15:formulaRef>
                      </c:ext>
                    </c:extLst>
                    <c:strCache>
                      <c:ptCount val="1"/>
                      <c:pt idx="0">
                        <c:v>2016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Processing'!$B$1:$J$1</c15:sqref>
                        </c15:formulaRef>
                      </c:ext>
                    </c:extLst>
                    <c:strCache>
                      <c:ptCount val="9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Processing'!$B$7:$J$7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>
                        <c:v>4652926</c:v>
                      </c:pt>
                      <c:pt idx="1">
                        <c:v>3997767</c:v>
                      </c:pt>
                      <c:pt idx="2">
                        <c:v>4320033</c:v>
                      </c:pt>
                      <c:pt idx="3">
                        <c:v>4485852</c:v>
                      </c:pt>
                      <c:pt idx="4">
                        <c:v>4432958</c:v>
                      </c:pt>
                      <c:pt idx="5">
                        <c:v>4652194</c:v>
                      </c:pt>
                      <c:pt idx="6">
                        <c:v>4813996</c:v>
                      </c:pt>
                      <c:pt idx="7">
                        <c:v>5425982</c:v>
                      </c:pt>
                      <c:pt idx="8">
                        <c:v>5181000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27B8-49B3-9706-A1D608AD3385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Processing'!$A$8</c15:sqref>
                        </c15:formulaRef>
                      </c:ext>
                    </c:extLst>
                    <c:strCache>
                      <c:ptCount val="1"/>
                      <c:pt idx="0">
                        <c:v>2017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Processing'!$B$1:$J$1</c15:sqref>
                        </c15:formulaRef>
                      </c:ext>
                    </c:extLst>
                    <c:strCache>
                      <c:ptCount val="9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Processing'!$B$8:$J$8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>
                        <c:v>6550674</c:v>
                      </c:pt>
                      <c:pt idx="1">
                        <c:v>5545719</c:v>
                      </c:pt>
                      <c:pt idx="2">
                        <c:v>5029061</c:v>
                      </c:pt>
                      <c:pt idx="3">
                        <c:v>5736711</c:v>
                      </c:pt>
                      <c:pt idx="4">
                        <c:v>6035820</c:v>
                      </c:pt>
                      <c:pt idx="5">
                        <c:v>6321391</c:v>
                      </c:pt>
                      <c:pt idx="6">
                        <c:v>6038722</c:v>
                      </c:pt>
                      <c:pt idx="7">
                        <c:v>7140032</c:v>
                      </c:pt>
                      <c:pt idx="8">
                        <c:v>6367536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27B8-49B3-9706-A1D608AD3385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Processing'!$A$9</c15:sqref>
                        </c15:formulaRef>
                      </c:ext>
                    </c:extLst>
                    <c:strCache>
                      <c:ptCount val="1"/>
                      <c:pt idx="0">
                        <c:v>2018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Processing'!$B$1:$J$1</c15:sqref>
                        </c15:formulaRef>
                      </c:ext>
                    </c:extLst>
                    <c:strCache>
                      <c:ptCount val="9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Processing'!$B$9:$J$9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>
                        <c:v>5481897</c:v>
                      </c:pt>
                      <c:pt idx="1">
                        <c:v>4642347</c:v>
                      </c:pt>
                      <c:pt idx="2">
                        <c:v>6331761</c:v>
                      </c:pt>
                      <c:pt idx="3">
                        <c:v>5112975</c:v>
                      </c:pt>
                      <c:pt idx="4">
                        <c:v>4283566</c:v>
                      </c:pt>
                      <c:pt idx="5">
                        <c:v>5654094</c:v>
                      </c:pt>
                      <c:pt idx="6">
                        <c:v>5930944</c:v>
                      </c:pt>
                      <c:pt idx="7">
                        <c:v>6553157</c:v>
                      </c:pt>
                      <c:pt idx="8">
                        <c:v>5401135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27B8-49B3-9706-A1D608AD3385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Processing'!$A$10</c15:sqref>
                        </c15:formulaRef>
                      </c:ext>
                    </c:extLst>
                    <c:strCache>
                      <c:ptCount val="1"/>
                      <c:pt idx="0">
                        <c:v>2019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Processing'!$B$1:$J$1</c15:sqref>
                        </c15:formulaRef>
                      </c:ext>
                    </c:extLst>
                    <c:strCache>
                      <c:ptCount val="9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Processing'!$B$10:$J$10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>
                        <c:v>4851829</c:v>
                      </c:pt>
                      <c:pt idx="1">
                        <c:v>4476507</c:v>
                      </c:pt>
                      <c:pt idx="2">
                        <c:v>5077138</c:v>
                      </c:pt>
                      <c:pt idx="3">
                        <c:v>5236456</c:v>
                      </c:pt>
                      <c:pt idx="4">
                        <c:v>5397396</c:v>
                      </c:pt>
                      <c:pt idx="5">
                        <c:v>5498419</c:v>
                      </c:pt>
                      <c:pt idx="6">
                        <c:v>6765747</c:v>
                      </c:pt>
                      <c:pt idx="7">
                        <c:v>5765729</c:v>
                      </c:pt>
                      <c:pt idx="8">
                        <c:v>4324052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27B8-49B3-9706-A1D608AD3385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Processing'!$A$11</c15:sqref>
                        </c15:formulaRef>
                      </c:ext>
                    </c:extLst>
                    <c:strCache>
                      <c:ptCount val="1"/>
                      <c:pt idx="0">
                        <c:v>2020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Processing'!$B$1:$J$1</c15:sqref>
                        </c15:formulaRef>
                      </c:ext>
                    </c:extLst>
                    <c:strCache>
                      <c:ptCount val="9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'Image Processing'!$B$11:$J$11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>
                        <c:v>6694747</c:v>
                      </c:pt>
                      <c:pt idx="1">
                        <c:v>4570155</c:v>
                      </c:pt>
                      <c:pt idx="2">
                        <c:v>5339866</c:v>
                      </c:pt>
                      <c:pt idx="3">
                        <c:v>2670904</c:v>
                      </c:pt>
                      <c:pt idx="4">
                        <c:v>2107377</c:v>
                      </c:pt>
                      <c:pt idx="5">
                        <c:v>4138642</c:v>
                      </c:pt>
                      <c:pt idx="6">
                        <c:v>4324052</c:v>
                      </c:pt>
                      <c:pt idx="7">
                        <c:v>2997078</c:v>
                      </c:pt>
                      <c:pt idx="8">
                        <c:v>5323256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27B8-49B3-9706-A1D608AD3385}"/>
                  </c:ext>
                </c:extLst>
              </c15:ser>
            </c15:filteredBarSeries>
          </c:ext>
        </c:extLst>
      </c:barChart>
      <c:catAx>
        <c:axId val="65570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704944"/>
        <c:crosses val="autoZero"/>
        <c:auto val="1"/>
        <c:lblAlgn val="ctr"/>
        <c:lblOffset val="100"/>
        <c:noMultiLvlLbl val="1"/>
      </c:catAx>
      <c:valAx>
        <c:axId val="6557049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Images Processed</a:t>
                </a:r>
              </a:p>
            </c:rich>
          </c:tx>
          <c:layout>
            <c:manualLayout>
              <c:xMode val="edge"/>
              <c:yMode val="edge"/>
              <c:x val="5.3346105800946009E-3"/>
              <c:y val="0.361232506314069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707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431470304439089"/>
          <c:y val="0.94628680444050617"/>
          <c:w val="9.2368361362237125E-2"/>
          <c:h val="4.90171929465879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108704674721903E-2"/>
          <c:y val="8.6050039366230624E-2"/>
          <c:w val="0.89117104039647999"/>
          <c:h val="0.825836561261627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'DMV lookups'!$M$4</c:f>
              <c:strCache>
                <c:ptCount val="1"/>
                <c:pt idx="0">
                  <c:v> Total Lookups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('DMV lookups'!$N$3:$V$3,'DMV lookups'!$Z$3)</c:f>
              <c:strCache>
                <c:ptCount val="10"/>
                <c:pt idx="0">
                  <c:v> JAN </c:v>
                </c:pt>
                <c:pt idx="1">
                  <c:v> FEB </c:v>
                </c:pt>
                <c:pt idx="2">
                  <c:v> MAR </c:v>
                </c:pt>
                <c:pt idx="3">
                  <c:v> APRIL </c:v>
                </c:pt>
                <c:pt idx="4">
                  <c:v> MAY </c:v>
                </c:pt>
                <c:pt idx="5">
                  <c:v> JUNE </c:v>
                </c:pt>
                <c:pt idx="6">
                  <c:v> JULY </c:v>
                </c:pt>
                <c:pt idx="7">
                  <c:v> AUG </c:v>
                </c:pt>
                <c:pt idx="8">
                  <c:v> SEPT </c:v>
                </c:pt>
                <c:pt idx="9">
                  <c:v> Total YTD </c:v>
                </c:pt>
              </c:strCache>
              <c:extLst/>
            </c:strRef>
          </c:cat>
          <c:val>
            <c:numRef>
              <c:f>('DMV lookups'!$N$4:$V$4,'DMV lookups'!$Z$4)</c:f>
              <c:numCache>
                <c:formatCode>_(* #,##0_);_(* \(#,##0\);_(* "-"??_);_(@_)</c:formatCode>
                <c:ptCount val="10"/>
                <c:pt idx="0">
                  <c:v>172223</c:v>
                </c:pt>
                <c:pt idx="1">
                  <c:v>147552</c:v>
                </c:pt>
                <c:pt idx="2">
                  <c:v>165604</c:v>
                </c:pt>
                <c:pt idx="3">
                  <c:v>103046</c:v>
                </c:pt>
                <c:pt idx="4">
                  <c:v>136340</c:v>
                </c:pt>
                <c:pt idx="5">
                  <c:v>190942</c:v>
                </c:pt>
                <c:pt idx="6">
                  <c:v>241987</c:v>
                </c:pt>
                <c:pt idx="7">
                  <c:v>253778</c:v>
                </c:pt>
                <c:pt idx="8">
                  <c:v>234442</c:v>
                </c:pt>
                <c:pt idx="9">
                  <c:v>1645914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D7DF-4BDB-9B9A-63A444AF916A}"/>
            </c:ext>
          </c:extLst>
        </c:ser>
        <c:ser>
          <c:idx val="1"/>
          <c:order val="1"/>
          <c:tx>
            <c:strRef>
              <c:f>'DMV lookups'!$M$8</c:f>
              <c:strCache>
                <c:ptCount val="1"/>
                <c:pt idx="0">
                  <c:v> Total Cost 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('DMV lookups'!$N$3:$V$3,'DMV lookups'!$Z$3)</c:f>
              <c:strCache>
                <c:ptCount val="10"/>
                <c:pt idx="0">
                  <c:v> JAN </c:v>
                </c:pt>
                <c:pt idx="1">
                  <c:v> FEB </c:v>
                </c:pt>
                <c:pt idx="2">
                  <c:v> MAR </c:v>
                </c:pt>
                <c:pt idx="3">
                  <c:v> APRIL </c:v>
                </c:pt>
                <c:pt idx="4">
                  <c:v> MAY </c:v>
                </c:pt>
                <c:pt idx="5">
                  <c:v> JUNE </c:v>
                </c:pt>
                <c:pt idx="6">
                  <c:v> JULY </c:v>
                </c:pt>
                <c:pt idx="7">
                  <c:v> AUG </c:v>
                </c:pt>
                <c:pt idx="8">
                  <c:v> SEPT </c:v>
                </c:pt>
                <c:pt idx="9">
                  <c:v> Total YTD </c:v>
                </c:pt>
              </c:strCache>
              <c:extLst/>
            </c:strRef>
          </c:cat>
          <c:val>
            <c:numRef>
              <c:f>('DMV lookups'!$N$8:$V$8,'DMV lookups'!$Z$8)</c:f>
              <c:numCache>
                <c:formatCode>_(* #,##0_);_(* \(#,##0\);_(* "-"??_);_(@_)</c:formatCode>
                <c:ptCount val="10"/>
                <c:pt idx="0">
                  <c:v>131645.06</c:v>
                </c:pt>
                <c:pt idx="1">
                  <c:v>125622.25</c:v>
                </c:pt>
                <c:pt idx="2">
                  <c:v>144008.60999999999</c:v>
                </c:pt>
                <c:pt idx="3">
                  <c:v>88223.2</c:v>
                </c:pt>
                <c:pt idx="4">
                  <c:v>115937.75</c:v>
                </c:pt>
                <c:pt idx="5">
                  <c:v>164582.6</c:v>
                </c:pt>
                <c:pt idx="6">
                  <c:v>204745</c:v>
                </c:pt>
                <c:pt idx="7">
                  <c:v>211742</c:v>
                </c:pt>
                <c:pt idx="8">
                  <c:v>199489</c:v>
                </c:pt>
                <c:pt idx="9">
                  <c:v>1385995.47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D7DF-4BDB-9B9A-63A444AF91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9"/>
        <c:axId val="2132256464"/>
        <c:axId val="2132253744"/>
      </c:barChart>
      <c:catAx>
        <c:axId val="213225646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53744"/>
        <c:crosses val="autoZero"/>
        <c:auto val="1"/>
        <c:lblAlgn val="ctr"/>
        <c:lblOffset val="100"/>
        <c:noMultiLvlLbl val="0"/>
      </c:catAx>
      <c:valAx>
        <c:axId val="2132253744"/>
        <c:scaling>
          <c:orientation val="minMax"/>
          <c:max val="2500000"/>
          <c:min val="0"/>
        </c:scaling>
        <c:delete val="0"/>
        <c:axPos val="l"/>
        <c:numFmt formatCode="_(* #,##0_);_(* \(#,##0\);_(* &quot;-&quot;??_);_(@_)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564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solidFill>
            <a:schemeClr val="tx1">
              <a:lumMod val="15000"/>
              <a:lumOff val="85000"/>
            </a:schemeClr>
          </a:solidFill>
        </a:ln>
        <a:effectLst/>
      </c:spPr>
    </c:plotArea>
    <c:legend>
      <c:legendPos val="t"/>
      <c:layout>
        <c:manualLayout>
          <c:xMode val="edge"/>
          <c:yMode val="edge"/>
          <c:x val="0.38682735579532851"/>
          <c:y val="2.1991985143192259E-2"/>
          <c:w val="0.26366036581344354"/>
          <c:h val="4.912988065398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6350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50800" dir="5400000" sx="32000" sy="32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0.76418</cdr:x>
      <cdr:y>0.57076</cdr:y>
    </cdr:from>
    <cdr:to>
      <cdr:x>0.98357</cdr:x>
      <cdr:y>0.72747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C075E5E2-B143-7BB2-ACEE-EC7ECDA95D93}"/>
            </a:ext>
          </a:extLst>
        </cdr:cNvPr>
        <cdr:cNvSpPr txBox="1"/>
      </cdr:nvSpPr>
      <cdr:spPr>
        <a:xfrm xmlns:a="http://schemas.openxmlformats.org/drawingml/2006/main">
          <a:off x="9111960" y="2840838"/>
          <a:ext cx="2615981" cy="77995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baseline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Total Q3 2021: 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228,804</a:t>
          </a:r>
          <a:endParaRPr lang="en-US" sz="1400" b="1" baseline="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ctr"/>
          <a:r>
            <a:rPr lang="en-US" sz="1400" b="1" baseline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Total Q3 2022: 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223,171</a:t>
          </a:r>
          <a:endParaRPr lang="en-US" sz="1400" b="1" baseline="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ctr"/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Decrease from</a:t>
          </a:r>
          <a:r>
            <a:rPr lang="en-US" sz="1400" b="1" baseline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2021: 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2.46</a:t>
          </a:r>
          <a:r>
            <a:rPr lang="en-US" sz="1400" b="1" baseline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%</a:t>
          </a:r>
          <a:endParaRPr lang="en-US" sz="1400" b="1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0.48574</cdr:x>
      <cdr:y>0.46415</cdr:y>
    </cdr:from>
    <cdr:to>
      <cdr:x>0.78877</cdr:x>
      <cdr:y>0.64717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52900" y="2343150"/>
          <a:ext cx="2590800" cy="923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9CEAD-0EED-4225-9C8D-BC07BEC54044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321E5-E696-46CF-93F4-E4831807F9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12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062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77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505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002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2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346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096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027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399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16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627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067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211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599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390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895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454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21E5-E696-46CF-93F4-E4831807F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446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0F648-7C49-47FF-895B-99F4CFD49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542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321E5-E696-46CF-93F4-E4831807F9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7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F3148D-3361-448F-BB60-FDE162545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" y="0"/>
            <a:ext cx="12191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46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55B-6BFD-4AD2-9783-734CA028A952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713C-D082-4E32-A89C-BA7F1C850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0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55B-6BFD-4AD2-9783-734CA028A952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713C-D082-4E32-A89C-BA7F1C850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55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"/>
            <a:ext cx="12192000" cy="68574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93317"/>
            <a:ext cx="5156200" cy="526874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93317"/>
            <a:ext cx="5156200" cy="526874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77236"/>
            <a:ext cx="10515600" cy="103913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3249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32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DE22C7-666A-4D0D-92BA-C19A2FC98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"/>
            <a:ext cx="12192000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0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55B-6BFD-4AD2-9783-734CA028A952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713C-D082-4E32-A89C-BA7F1C850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7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E32B1E-A9A6-4F6C-ACFD-E43B0F32E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"/>
            <a:ext cx="12192000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6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55B-6BFD-4AD2-9783-734CA028A952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713C-D082-4E32-A89C-BA7F1C850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08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55B-6BFD-4AD2-9783-734CA028A952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713C-D082-4E32-A89C-BA7F1C850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5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55B-6BFD-4AD2-9783-734CA028A952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713C-D082-4E32-A89C-BA7F1C850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55B-6BFD-4AD2-9783-734CA028A952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713C-D082-4E32-A89C-BA7F1C850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9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55B-6BFD-4AD2-9783-734CA028A952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713C-D082-4E32-A89C-BA7F1C850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17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2E55B-6BFD-4AD2-9783-734CA028A952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B713C-D082-4E32-A89C-BA7F1C850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2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85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mailto:jcarson@e-470.com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mailto:tstewart@e-470.com" TargetMode="External"/><Relationship Id="rId4" Type="http://schemas.openxmlformats.org/officeDocument/2006/relationships/hyperlink" Target="mailto:bemberl@e-470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package" Target="../embeddings/Microsoft_Excel_Worksheet1.xlsx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967" y="78111"/>
            <a:ext cx="9211292" cy="1039131"/>
          </a:xfrm>
        </p:spPr>
        <p:txBody>
          <a:bodyPr>
            <a:noAutofit/>
          </a:bodyPr>
          <a:lstStyle/>
          <a:p>
            <a:r>
              <a:rPr lang="en-US" sz="6000" dirty="0">
                <a:latin typeface="+mn-lt"/>
              </a:rPr>
              <a:t>OPERATIONS DASHBOARD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4"/>
            <a:ext cx="12192000" cy="68537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1252" y="244124"/>
            <a:ext cx="2799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334676" y="450937"/>
            <a:ext cx="0" cy="13326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89954" y="393967"/>
            <a:ext cx="6731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E-470 PUBLIC HIGHWAY AUTHORITY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Quarterly Operations Dashboard Report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Third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Quarter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96" y="4277721"/>
            <a:ext cx="2906448" cy="28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8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06178"/>
            <a:ext cx="6491997" cy="1039131"/>
          </a:xfrm>
        </p:spPr>
        <p:txBody>
          <a:bodyPr/>
          <a:lstStyle/>
          <a:p>
            <a:r>
              <a:rPr lang="en-US" dirty="0">
                <a:latin typeface="+mn-lt"/>
              </a:rPr>
              <a:t>DMV LOOKUPS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9" y="47314"/>
            <a:ext cx="1133134" cy="949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9491" y="6425600"/>
            <a:ext cx="879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*Represents paid lookups from Penn Credit, LES/Duncan Solutions, Nebraska and Wyoming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F082897-9F2F-4E91-81CE-E226EF9D53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2365662"/>
              </p:ext>
            </p:extLst>
          </p:nvPr>
        </p:nvGraphicFramePr>
        <p:xfrm>
          <a:off x="177283" y="1250302"/>
          <a:ext cx="11840546" cy="5175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9677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47880"/>
            <a:ext cx="5588000" cy="864719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PRINTED MAILINGS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438"/>
            <a:ext cx="1133134" cy="94908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11EA8C3-7AE2-45CC-B717-7E29CE30C5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0325831"/>
              </p:ext>
            </p:extLst>
          </p:nvPr>
        </p:nvGraphicFramePr>
        <p:xfrm>
          <a:off x="0" y="1268730"/>
          <a:ext cx="12192000" cy="5441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6932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6627"/>
            <a:ext cx="7886700" cy="1039131"/>
          </a:xfrm>
        </p:spPr>
        <p:txBody>
          <a:bodyPr/>
          <a:lstStyle/>
          <a:p>
            <a:r>
              <a:rPr lang="en-US" dirty="0">
                <a:latin typeface="+mn-lt"/>
              </a:rPr>
              <a:t>    PRINT &amp; POSTAGE COST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6627"/>
            <a:ext cx="1133134" cy="94908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FB4AA2C-F57E-486E-B575-2AF77ED672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298909"/>
              </p:ext>
            </p:extLst>
          </p:nvPr>
        </p:nvGraphicFramePr>
        <p:xfrm>
          <a:off x="78060" y="1125757"/>
          <a:ext cx="12014414" cy="5645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2397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7312" y="99993"/>
            <a:ext cx="7886700" cy="1039131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MEDIA RELATIONS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8918"/>
            <a:ext cx="1133134" cy="949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504292-947E-4199-A45B-134699F4A7CF}"/>
              </a:ext>
            </a:extLst>
          </p:cNvPr>
          <p:cNvSpPr txBox="1"/>
          <p:nvPr/>
        </p:nvSpPr>
        <p:spPr>
          <a:xfrm>
            <a:off x="94057" y="1139124"/>
            <a:ext cx="6384564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Proactive Media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Gartrell Interchange Improvements Survey</a:t>
            </a:r>
          </a:p>
          <a:p>
            <a:pPr marL="742950" lvl="1" indent="-285750">
              <a:buClr>
                <a:srgbClr val="7030A0"/>
              </a:buClr>
              <a:buFont typeface="Wingdings" panose="05000000000000000000" pitchFamily="2" charset="2"/>
              <a:buChar char="§"/>
              <a:defRPr/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</a:t>
            </a:r>
            <a:r>
              <a:rPr kumimoji="0" lang="en-US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press release with City of Aurora</a:t>
            </a:r>
          </a:p>
          <a:p>
            <a:pPr marL="742950" lvl="1" indent="-285750">
              <a:buClr>
                <a:srgbClr val="7030A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Covered by Denver 7: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5,741 viewers</a:t>
            </a:r>
          </a:p>
          <a:p>
            <a:pPr marL="742950" lvl="1" indent="-285750">
              <a:buClr>
                <a:srgbClr val="7030A0"/>
              </a:buClr>
              <a:buFont typeface="Wingdings" panose="05000000000000000000" pitchFamily="2" charset="2"/>
              <a:buChar char="§"/>
              <a:defRPr/>
            </a:pPr>
            <a:endParaRPr kumimoji="0" lang="en-US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Begins on E-470 Road Widening &amp; Trail Expansion</a:t>
            </a:r>
          </a:p>
          <a:p>
            <a:pPr marL="742950" lvl="1" indent="-285750">
              <a:buClr>
                <a:srgbClr val="7030A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Covered by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Denver Post, CBS4, Denver 7, 9News, KOA, 95.7, and Reason.org</a:t>
            </a:r>
          </a:p>
          <a:p>
            <a:pPr marL="742950" lvl="1" indent="-285750">
              <a:buClr>
                <a:srgbClr val="7030A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b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viewers: 354,549</a:t>
            </a:r>
          </a:p>
          <a:p>
            <a:pPr marL="742950" lvl="1" indent="-285750">
              <a:buClr>
                <a:srgbClr val="7030A0"/>
              </a:buClr>
              <a:buFont typeface="Wingdings" panose="05000000000000000000" pitchFamily="2" charset="2"/>
              <a:buChar char="§"/>
              <a:defRPr/>
            </a:pPr>
            <a:endParaRPr kumimoji="0" lang="en-US" b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IBTTA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Toll Excellence Award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Winners</a:t>
            </a:r>
          </a:p>
          <a:p>
            <a:pPr marL="742950" lvl="1" indent="-285750"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IBTTA issued press release</a:t>
            </a:r>
          </a:p>
          <a:p>
            <a:pPr lvl="1">
              <a:buClr>
                <a:srgbClr val="7030A0"/>
              </a:buClr>
              <a:defRPr/>
            </a:pPr>
            <a:endParaRPr kumimoji="0" lang="en-US" i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>
                <a:srgbClr val="7030A0"/>
              </a:buClr>
              <a:defRPr/>
            </a:pPr>
            <a:r>
              <a:rPr lang="en-US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Media (not all resulted in a news story)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Denver 7 (two inquiries)</a:t>
            </a: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CBS4 (two inquires)</a:t>
            </a: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Denver Post</a:t>
            </a: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Westword</a:t>
            </a: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9News</a:t>
            </a:r>
          </a:p>
          <a:p>
            <a:pPr>
              <a:buClr>
                <a:srgbClr val="7030A0"/>
              </a:buClr>
              <a:defRPr/>
            </a:pP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4D6435-A843-5985-E1B2-75895FA40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368" y="1270249"/>
            <a:ext cx="4676065" cy="264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C6728B-8081-3384-5C61-3A6454914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07"/>
          <a:stretch/>
        </p:blipFill>
        <p:spPr>
          <a:xfrm>
            <a:off x="6738903" y="4143983"/>
            <a:ext cx="5209530" cy="247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40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4796"/>
            <a:ext cx="8534400" cy="1039131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MARKETING &amp; COMMUNICATIONS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6627"/>
            <a:ext cx="1133134" cy="9490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8093" y="4696307"/>
            <a:ext cx="81130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Marketing Spend / New Promo Account = YTD Budget / Promo Accounts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Revenue / New Account = YTD Revenue / Promo Accounts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Income / New Account = (Revenue / New Account) – (Mktg. Spend / New Promo Account)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Income = YTD Revenue – YTD Budget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 = Net Income / YTD Budget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33400" y="1464816"/>
          <a:ext cx="11201399" cy="280238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67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0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3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1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8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213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YTD Marketing and Communications Analytics – through September 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>
                          <a:solidFill>
                            <a:schemeClr val="tx1"/>
                          </a:solidFill>
                        </a:rPr>
                        <a:t>YTD 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>
                          <a:solidFill>
                            <a:schemeClr val="tx1"/>
                          </a:solidFill>
                        </a:rPr>
                        <a:t>YTD Revenue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>
                          <a:solidFill>
                            <a:schemeClr val="tx1"/>
                          </a:solidFill>
                        </a:rPr>
                        <a:t>Promo</a:t>
                      </a:r>
                      <a:r>
                        <a:rPr lang="en-US" sz="1200" b="1" u="none" baseline="0" dirty="0">
                          <a:solidFill>
                            <a:schemeClr val="tx1"/>
                          </a:solidFill>
                        </a:rPr>
                        <a:t> Accounts</a:t>
                      </a:r>
                      <a:endParaRPr lang="en-US" sz="12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822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$2321683.09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$1,014,030.22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8E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11,573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8E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348">
                <a:tc>
                  <a:txBody>
                    <a:bodyPr/>
                    <a:lstStyle/>
                    <a:p>
                      <a:pPr algn="ctr"/>
                      <a:endParaRPr lang="en-US" sz="1200" b="1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Mktg. Spend/New Promo</a:t>
                      </a:r>
                      <a:r>
                        <a:rPr lang="en-US" sz="1200" b="1" baseline="0" dirty="0"/>
                        <a:t> Account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Revenue / New</a:t>
                      </a:r>
                      <a:r>
                        <a:rPr lang="en-US" sz="1200" b="1" baseline="0" dirty="0"/>
                        <a:t> Account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Net Income / New Account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Net</a:t>
                      </a:r>
                      <a:r>
                        <a:rPr lang="en-US" sz="1200" b="1" baseline="0" dirty="0"/>
                        <a:t> Income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822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$20.11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$87.62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$67.51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8E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$781,347.13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8E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336%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8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258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5454"/>
            <a:ext cx="8229600" cy="1039131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MARKETING &amp; COMMUNICATIONS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6" y="55454"/>
            <a:ext cx="1133134" cy="949081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374466" y="1125757"/>
          <a:ext cx="11436533" cy="5676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82143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36"/>
            <a:ext cx="8229600" cy="1039131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MARKETING &amp; COMMUNICATIONS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1" y="76236"/>
            <a:ext cx="1133134" cy="949081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260651" y="1125758"/>
          <a:ext cx="6368749" cy="5656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92766" y="1722700"/>
            <a:ext cx="49281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CSR Promo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 promo code used by Customer Service Representatives to open accounts while helping customers.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LPT Inserts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An ExpressToll advertisement included in statements sent to License Plate Toll customers.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Paid Advertising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Accounts opened via paid efforts planned by our advertising agency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CIG.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070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1601"/>
            <a:ext cx="8610600" cy="1039131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MARKETING &amp; COMMUNICATIONS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6627"/>
            <a:ext cx="1133134" cy="9490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546245"/>
            <a:ext cx="39896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Q3 Advertising Outlets: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Website display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 Ad Words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Waze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1D1C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Pre-roll online video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Streaming audio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1D1C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Mailer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1C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4099DA-51B6-37A8-094A-F838DB24D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968" y="1492899"/>
            <a:ext cx="7162312" cy="1936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93F7A6-6BAC-310D-08CE-DD8750D42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664" y="3431230"/>
            <a:ext cx="1812072" cy="3031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8CF56-8F9B-AEC1-0EE8-739E00851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6698" y="3638521"/>
            <a:ext cx="4065772" cy="261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34E9DC9-995C-B522-9BA1-C1DF16E45A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0" y="3965874"/>
            <a:ext cx="4576842" cy="2496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403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5922"/>
            <a:ext cx="7886700" cy="103913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EMAIL MARKETING - OVERVIEW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6" y="51991"/>
            <a:ext cx="1133134" cy="949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3455" y="6311365"/>
            <a:ext cx="882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Action Rate: Percentage of customers in the category who corrected their account.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06216" y="1125758"/>
          <a:ext cx="11328584" cy="4998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36375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9736"/>
            <a:ext cx="7886700" cy="103913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EMAIL MARKETING - OVERVIEW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0" y="86627"/>
            <a:ext cx="1133134" cy="949081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09600" y="1118867"/>
          <a:ext cx="10972800" cy="5521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1056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4BEF78-E9FC-ACDA-5084-423BA95DE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86" b="8404"/>
          <a:stretch/>
        </p:blipFill>
        <p:spPr>
          <a:xfrm>
            <a:off x="4534677" y="1961768"/>
            <a:ext cx="6883021" cy="3871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77FAFC-7803-CB37-6B84-296E38A6C78D}"/>
              </a:ext>
            </a:extLst>
          </p:cNvPr>
          <p:cNvSpPr txBox="1"/>
          <p:nvPr/>
        </p:nvSpPr>
        <p:spPr>
          <a:xfrm>
            <a:off x="336884" y="1699994"/>
            <a:ext cx="5905788" cy="3663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 marR="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Contact Center</a:t>
            </a:r>
          </a:p>
          <a:p>
            <a:pPr marL="228600" marR="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Advanced Account Advisors</a:t>
            </a:r>
          </a:p>
          <a:p>
            <a:pPr marL="228600" marR="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Image Processing</a:t>
            </a:r>
          </a:p>
          <a:p>
            <a:pPr marL="228600" marR="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b="1" dirty="0"/>
          </a:p>
          <a:p>
            <a:pPr marL="228600" marR="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DMV Lookups</a:t>
            </a:r>
          </a:p>
          <a:p>
            <a:pPr marL="685800" lvl="2" indent="-228600" defTabSz="914400">
              <a:lnSpc>
                <a:spcPct val="90000"/>
              </a:lnSpc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endParaRPr kumimoji="0" lang="en-US" sz="16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Printed Mailings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Print and Postage Cost </a:t>
            </a:r>
          </a:p>
          <a:p>
            <a:pPr marL="228600" lvl="1" indent="-228600" defTabSz="914400">
              <a:lnSpc>
                <a:spcPct val="90000"/>
              </a:lnSpc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Media Relations</a:t>
            </a:r>
          </a:p>
          <a:p>
            <a:pPr marL="0" lvl="1" defTabSz="914400">
              <a:lnSpc>
                <a:spcPct val="90000"/>
              </a:lnSpc>
              <a:spcAft>
                <a:spcPts val="600"/>
              </a:spcAft>
              <a:buClr>
                <a:srgbClr val="7030A0"/>
              </a:buClr>
              <a:defRPr/>
            </a:pPr>
            <a:endParaRPr kumimoji="0" lang="en-US" sz="16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Marketing and Communications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Email Campaign Results 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Social media stats </a:t>
            </a:r>
          </a:p>
          <a:p>
            <a:pPr marL="228600" marR="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514350" marR="0" lvl="1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57150"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Tx/>
              <a:tabLst/>
              <a:defRPr/>
            </a:pPr>
            <a:endParaRPr kumimoji="0" lang="en-US" sz="12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934C3BC-F51B-BB28-EF10-076ADA344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" y="56918"/>
            <a:ext cx="1133134" cy="949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DD2D15-5F42-3174-24DF-89FA2247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357" y="52031"/>
            <a:ext cx="7886700" cy="103913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1748747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2775"/>
            <a:ext cx="9753600" cy="1039131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EMAIL MARKETING – NEGATIVE BALANCE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0" y="79700"/>
            <a:ext cx="1133134" cy="949081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524324"/>
              </p:ext>
            </p:extLst>
          </p:nvPr>
        </p:nvGraphicFramePr>
        <p:xfrm>
          <a:off x="76201" y="1155032"/>
          <a:ext cx="11963400" cy="561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80211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5197"/>
            <a:ext cx="7886700" cy="103913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SOCIAL MEDIA</a:t>
            </a:r>
          </a:p>
        </p:txBody>
      </p:sp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ACD5E2EA-2AAE-4A65-A2EE-40C3089808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10820" y="1782445"/>
          <a:ext cx="8778686" cy="1940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54098">
                  <a:extLst>
                    <a:ext uri="{9D8B030D-6E8A-4147-A177-3AD203B41FA5}">
                      <a16:colId xmlns:a16="http://schemas.microsoft.com/office/drawing/2014/main" val="2062891756"/>
                    </a:ext>
                  </a:extLst>
                </a:gridCol>
                <a:gridCol w="1254098">
                  <a:extLst>
                    <a:ext uri="{9D8B030D-6E8A-4147-A177-3AD203B41FA5}">
                      <a16:colId xmlns:a16="http://schemas.microsoft.com/office/drawing/2014/main" val="2645676335"/>
                    </a:ext>
                  </a:extLst>
                </a:gridCol>
                <a:gridCol w="1254098">
                  <a:extLst>
                    <a:ext uri="{9D8B030D-6E8A-4147-A177-3AD203B41FA5}">
                      <a16:colId xmlns:a16="http://schemas.microsoft.com/office/drawing/2014/main" val="616102241"/>
                    </a:ext>
                  </a:extLst>
                </a:gridCol>
                <a:gridCol w="1254098">
                  <a:extLst>
                    <a:ext uri="{9D8B030D-6E8A-4147-A177-3AD203B41FA5}">
                      <a16:colId xmlns:a16="http://schemas.microsoft.com/office/drawing/2014/main" val="3125226930"/>
                    </a:ext>
                  </a:extLst>
                </a:gridCol>
                <a:gridCol w="1254098">
                  <a:extLst>
                    <a:ext uri="{9D8B030D-6E8A-4147-A177-3AD203B41FA5}">
                      <a16:colId xmlns:a16="http://schemas.microsoft.com/office/drawing/2014/main" val="3996416551"/>
                    </a:ext>
                  </a:extLst>
                </a:gridCol>
                <a:gridCol w="1254098">
                  <a:extLst>
                    <a:ext uri="{9D8B030D-6E8A-4147-A177-3AD203B41FA5}">
                      <a16:colId xmlns:a16="http://schemas.microsoft.com/office/drawing/2014/main" val="3554347238"/>
                    </a:ext>
                  </a:extLst>
                </a:gridCol>
                <a:gridCol w="1254098">
                  <a:extLst>
                    <a:ext uri="{9D8B030D-6E8A-4147-A177-3AD203B41FA5}">
                      <a16:colId xmlns:a16="http://schemas.microsoft.com/office/drawing/2014/main" val="38428726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Platform</a:t>
                      </a:r>
                    </a:p>
                  </a:txBody>
                  <a:tcPr>
                    <a:solidFill>
                      <a:srgbClr val="6D20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Facebook</a:t>
                      </a:r>
                    </a:p>
                  </a:txBody>
                  <a:tcPr>
                    <a:solidFill>
                      <a:srgbClr val="6D20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Twitter </a:t>
                      </a:r>
                    </a:p>
                  </a:txBody>
                  <a:tcPr>
                    <a:solidFill>
                      <a:srgbClr val="6D20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Instagram</a:t>
                      </a:r>
                    </a:p>
                  </a:txBody>
                  <a:tcPr>
                    <a:solidFill>
                      <a:srgbClr val="6D20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LinkedIn</a:t>
                      </a:r>
                    </a:p>
                  </a:txBody>
                  <a:tcPr>
                    <a:solidFill>
                      <a:srgbClr val="6D20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Road Updates</a:t>
                      </a:r>
                    </a:p>
                  </a:txBody>
                  <a:tcPr>
                    <a:solidFill>
                      <a:srgbClr val="6D20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Total/Average</a:t>
                      </a:r>
                    </a:p>
                  </a:txBody>
                  <a:tcPr>
                    <a:solidFill>
                      <a:srgbClr val="6D20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438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Followers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20,141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3,151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1,370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1,541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27,074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754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Engagements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1,236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2,329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4,214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750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i="1" dirty="0"/>
                        <a:t>Engagement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2.05%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3.75%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8.51%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57.79%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1.63%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tx1"/>
                          </a:solidFill>
                        </a:rPr>
                        <a:t>14.75%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402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Reach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66,246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19,946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4,825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12,923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10,306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114,246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822368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9" y="48583"/>
            <a:ext cx="1133134" cy="9490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3851E1-580A-4F93-942C-8047033B5A84}"/>
              </a:ext>
            </a:extLst>
          </p:cNvPr>
          <p:cNvSpPr txBox="1"/>
          <p:nvPr/>
        </p:nvSpPr>
        <p:spPr>
          <a:xfrm>
            <a:off x="4100512" y="1251134"/>
            <a:ext cx="399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Demi" panose="020B0704020202020204" pitchFamily="34" charset="0"/>
              </a:rPr>
              <a:t>Q3 Social Media Snapshot</a:t>
            </a:r>
          </a:p>
        </p:txBody>
      </p:sp>
      <p:graphicFrame>
        <p:nvGraphicFramePr>
          <p:cNvPr id="18" name="Table 9">
            <a:extLst>
              <a:ext uri="{FF2B5EF4-FFF2-40B4-BE49-F238E27FC236}">
                <a16:creationId xmlns:a16="http://schemas.microsoft.com/office/drawing/2014/main" id="{D6C1DD51-5501-4895-B7EC-52B1AB56F00C}"/>
              </a:ext>
            </a:extLst>
          </p:cNvPr>
          <p:cNvGraphicFramePr>
            <a:graphicFrameLocks/>
          </p:cNvGraphicFramePr>
          <p:nvPr/>
        </p:nvGraphicFramePr>
        <p:xfrm>
          <a:off x="6171586" y="4278233"/>
          <a:ext cx="5017920" cy="1940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54480">
                  <a:extLst>
                    <a:ext uri="{9D8B030D-6E8A-4147-A177-3AD203B41FA5}">
                      <a16:colId xmlns:a16="http://schemas.microsoft.com/office/drawing/2014/main" val="2062891756"/>
                    </a:ext>
                  </a:extLst>
                </a:gridCol>
                <a:gridCol w="1254480">
                  <a:extLst>
                    <a:ext uri="{9D8B030D-6E8A-4147-A177-3AD203B41FA5}">
                      <a16:colId xmlns:a16="http://schemas.microsoft.com/office/drawing/2014/main" val="2645676335"/>
                    </a:ext>
                  </a:extLst>
                </a:gridCol>
                <a:gridCol w="1254480">
                  <a:extLst>
                    <a:ext uri="{9D8B030D-6E8A-4147-A177-3AD203B41FA5}">
                      <a16:colId xmlns:a16="http://schemas.microsoft.com/office/drawing/2014/main" val="616102241"/>
                    </a:ext>
                  </a:extLst>
                </a:gridCol>
                <a:gridCol w="1254480">
                  <a:extLst>
                    <a:ext uri="{9D8B030D-6E8A-4147-A177-3AD203B41FA5}">
                      <a16:colId xmlns:a16="http://schemas.microsoft.com/office/drawing/2014/main" val="4037317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Platform</a:t>
                      </a:r>
                    </a:p>
                  </a:txBody>
                  <a:tcPr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Facebook</a:t>
                      </a:r>
                    </a:p>
                  </a:txBody>
                  <a:tcPr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Twitter </a:t>
                      </a:r>
                    </a:p>
                  </a:txBody>
                  <a:tcPr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Total/Average</a:t>
                      </a:r>
                    </a:p>
                  </a:txBody>
                  <a:tcPr>
                    <a:solidFill>
                      <a:srgbClr val="FFD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438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Followers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4,497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4,900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754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Engagements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750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i="1" dirty="0"/>
                        <a:t>Engagement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0.1%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1.67%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tx1"/>
                          </a:solidFill>
                        </a:rPr>
                        <a:t>0.89%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362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Reach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2,366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1,420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3,786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822368"/>
                  </a:ext>
                </a:extLst>
              </a:tr>
            </a:tbl>
          </a:graphicData>
        </a:graphic>
      </p:graphicFrame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A709B07-9EC6-4646-A772-615F8F51E0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8" y="2160352"/>
            <a:ext cx="1414500" cy="1184745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B0F7C2-CC1A-4A6B-956F-3CF4EB5680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49" y="4843345"/>
            <a:ext cx="3041287" cy="8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05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4667B93-733E-5319-D186-B70AE79A6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44" y="2400100"/>
            <a:ext cx="3287540" cy="434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5197"/>
            <a:ext cx="7886700" cy="103913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SOCIAL MEDIA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9" y="48583"/>
            <a:ext cx="1133134" cy="9490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3851E1-580A-4F93-942C-8047033B5A84}"/>
              </a:ext>
            </a:extLst>
          </p:cNvPr>
          <p:cNvSpPr txBox="1"/>
          <p:nvPr/>
        </p:nvSpPr>
        <p:spPr>
          <a:xfrm>
            <a:off x="-166688" y="1570823"/>
            <a:ext cx="399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Demi" panose="020B0704020202020204" pitchFamily="34" charset="0"/>
              </a:rPr>
              <a:t>Q3 Top Social Media Posts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8D178BD-1DE6-4874-9EAA-4E50B0F367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91" y="2065438"/>
            <a:ext cx="524786" cy="524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376C32-CAF3-45F8-9673-AC179B3E7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111" y="1145744"/>
            <a:ext cx="2855975" cy="4141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A picture containing ax, vector graphics, tool&#10;&#10;Description automatically generated">
            <a:extLst>
              <a:ext uri="{FF2B5EF4-FFF2-40B4-BE49-F238E27FC236}">
                <a16:creationId xmlns:a16="http://schemas.microsoft.com/office/drawing/2014/main" id="{77571C27-41DC-4774-9220-98B0DD528B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50" y="2338931"/>
            <a:ext cx="610664" cy="5025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0F10A-9F14-8A69-E274-7A8743D19E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1163"/>
          <a:stretch/>
        </p:blipFill>
        <p:spPr>
          <a:xfrm>
            <a:off x="5142502" y="3782080"/>
            <a:ext cx="4099698" cy="3010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7CE3AD8E-4B4A-4079-8D77-A1FDE863C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88" y="5714843"/>
            <a:ext cx="724774" cy="729332"/>
          </a:xfrm>
          <a:prstGeom prst="rect">
            <a:avLst/>
          </a:prstGeom>
        </p:spPr>
      </p:pic>
      <p:pic>
        <p:nvPicPr>
          <p:cNvPr id="1026" name="60C7A92F-D72C-45D4-A93B-C33C178286CD" descr="IMG_0810.PNG">
            <a:extLst>
              <a:ext uri="{FF2B5EF4-FFF2-40B4-BE49-F238E27FC236}">
                <a16:creationId xmlns:a16="http://schemas.microsoft.com/office/drawing/2014/main" id="{D0A05DF4-55EF-CCA4-94AF-609EE3202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8"/>
          <a:stretch/>
        </p:blipFill>
        <p:spPr bwMode="auto">
          <a:xfrm>
            <a:off x="9365679" y="1212785"/>
            <a:ext cx="2624458" cy="547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4B708D1B-4584-46AB-BBDA-AD14CDB3F6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52" y="2841518"/>
            <a:ext cx="794468" cy="7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44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3862"/>
            <a:ext cx="7886700" cy="103913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CONTACT INFORMATION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33664" y="1446338"/>
            <a:ext cx="8226592" cy="5086350"/>
          </a:xfrm>
        </p:spPr>
        <p:txBody>
          <a:bodyPr>
            <a:normAutofit/>
          </a:bodyPr>
          <a:lstStyle/>
          <a:p>
            <a:r>
              <a:rPr lang="en-US" sz="2000" b="1" dirty="0"/>
              <a:t>Jessica Carson </a:t>
            </a:r>
            <a:r>
              <a:rPr lang="en-US" sz="2000" dirty="0"/>
              <a:t>| E-470 Operations Director</a:t>
            </a:r>
          </a:p>
          <a:p>
            <a:pPr lvl="1"/>
            <a:r>
              <a:rPr lang="en-US" sz="2000" dirty="0"/>
              <a:t>303-877-7334</a:t>
            </a:r>
          </a:p>
          <a:p>
            <a:pPr lvl="1"/>
            <a:r>
              <a:rPr lang="en-US" sz="2000" dirty="0">
                <a:solidFill>
                  <a:srgbClr val="781D7E"/>
                </a:solidFill>
                <a:hlinkClick r:id="rId3"/>
              </a:rPr>
              <a:t>jcarson@e-470.com</a:t>
            </a:r>
            <a:r>
              <a:rPr lang="en-US" sz="2000" dirty="0">
                <a:solidFill>
                  <a:srgbClr val="781D7E"/>
                </a:solidFill>
              </a:rPr>
              <a:t> </a:t>
            </a:r>
            <a:r>
              <a:rPr lang="en-US" sz="2000" dirty="0"/>
              <a:t> </a:t>
            </a:r>
          </a:p>
          <a:p>
            <a:r>
              <a:rPr lang="en-US" sz="2000" b="1" dirty="0"/>
              <a:t>Tricia Morales </a:t>
            </a:r>
            <a:r>
              <a:rPr lang="en-US" sz="2000" dirty="0"/>
              <a:t>| E-470 Customer Service Manager</a:t>
            </a:r>
          </a:p>
          <a:p>
            <a:pPr lvl="1"/>
            <a:r>
              <a:rPr lang="en-US" sz="2000" dirty="0"/>
              <a:t>303-242-1717</a:t>
            </a:r>
          </a:p>
          <a:p>
            <a:pPr lvl="1"/>
            <a:r>
              <a:rPr lang="en-US" sz="2000" dirty="0">
                <a:hlinkClick r:id="rId4"/>
              </a:rPr>
              <a:t>tmorale@e-470.com</a:t>
            </a:r>
            <a:r>
              <a:rPr lang="en-US" sz="2000" dirty="0"/>
              <a:t> </a:t>
            </a:r>
          </a:p>
          <a:p>
            <a:r>
              <a:rPr lang="en-US" sz="2000" b="1" dirty="0"/>
              <a:t>Beau Memory</a:t>
            </a:r>
            <a:r>
              <a:rPr lang="en-US" sz="2000" dirty="0"/>
              <a:t>  |  E-470 Executive Director</a:t>
            </a:r>
          </a:p>
          <a:p>
            <a:pPr lvl="1"/>
            <a:r>
              <a:rPr lang="en-US" sz="2000" dirty="0">
                <a:solidFill>
                  <a:srgbClr val="781D7E"/>
                </a:solidFill>
                <a:hlinkClick r:id="rId5"/>
              </a:rPr>
              <a:t>bmemory@e-470.com</a:t>
            </a:r>
            <a:r>
              <a:rPr lang="en-US" sz="2000" dirty="0">
                <a:solidFill>
                  <a:srgbClr val="781D7E"/>
                </a:solidFill>
              </a:rPr>
              <a:t> 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 algn="ctr">
              <a:buNone/>
            </a:pPr>
            <a:r>
              <a:rPr lang="en-US" sz="2000" b="1" dirty="0">
                <a:solidFill>
                  <a:srgbClr val="781D7E"/>
                </a:solidFill>
              </a:rPr>
              <a:t>E-470.com</a:t>
            </a:r>
            <a:r>
              <a:rPr lang="en-US" sz="2000" dirty="0"/>
              <a:t>         |        </a:t>
            </a:r>
            <a:r>
              <a:rPr lang="en-US" sz="2000" b="1" dirty="0">
                <a:solidFill>
                  <a:srgbClr val="781D7E"/>
                </a:solidFill>
              </a:rPr>
              <a:t>ExpressToll.com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6627"/>
            <a:ext cx="1133134" cy="949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83" y="5247415"/>
            <a:ext cx="2994309" cy="998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756" y="4861679"/>
            <a:ext cx="1521001" cy="152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4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965"/>
            <a:ext cx="8534400" cy="1039131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EXPRESSTOLL ACCOUNTS OPENED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991"/>
            <a:ext cx="1133134" cy="949081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443F0E6-145D-42C1-84FF-5B55E17D7A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417381"/>
              </p:ext>
            </p:extLst>
          </p:nvPr>
        </p:nvGraphicFramePr>
        <p:xfrm>
          <a:off x="5004494" y="1089862"/>
          <a:ext cx="6953313" cy="4639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Table 12">
            <a:extLst>
              <a:ext uri="{FF2B5EF4-FFF2-40B4-BE49-F238E27FC236}">
                <a16:creationId xmlns:a16="http://schemas.microsoft.com/office/drawing/2014/main" id="{7EFB0804-62E3-5D12-3F12-1C400AF32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35894"/>
              </p:ext>
            </p:extLst>
          </p:nvPr>
        </p:nvGraphicFramePr>
        <p:xfrm>
          <a:off x="370114" y="1218086"/>
          <a:ext cx="4534678" cy="5126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067">
                  <a:extLst>
                    <a:ext uri="{9D8B030D-6E8A-4147-A177-3AD203B41FA5}">
                      <a16:colId xmlns:a16="http://schemas.microsoft.com/office/drawing/2014/main" val="663039076"/>
                    </a:ext>
                  </a:extLst>
                </a:gridCol>
                <a:gridCol w="1043326">
                  <a:extLst>
                    <a:ext uri="{9D8B030D-6E8A-4147-A177-3AD203B41FA5}">
                      <a16:colId xmlns:a16="http://schemas.microsoft.com/office/drawing/2014/main" val="2410710188"/>
                    </a:ext>
                  </a:extLst>
                </a:gridCol>
                <a:gridCol w="1103809">
                  <a:extLst>
                    <a:ext uri="{9D8B030D-6E8A-4147-A177-3AD203B41FA5}">
                      <a16:colId xmlns:a16="http://schemas.microsoft.com/office/drawing/2014/main" val="1599513927"/>
                    </a:ext>
                  </a:extLst>
                </a:gridCol>
                <a:gridCol w="1253476">
                  <a:extLst>
                    <a:ext uri="{9D8B030D-6E8A-4147-A177-3AD203B41FA5}">
                      <a16:colId xmlns:a16="http://schemas.microsoft.com/office/drawing/2014/main" val="2625458536"/>
                    </a:ext>
                  </a:extLst>
                </a:gridCol>
              </a:tblGrid>
              <a:tr h="366195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998007"/>
                  </a:ext>
                </a:extLst>
              </a:tr>
              <a:tr h="366195">
                <a:tc>
                  <a:txBody>
                    <a:bodyPr/>
                    <a:lstStyle/>
                    <a:p>
                      <a:r>
                        <a:rPr lang="en-US" sz="1200" dirty="0"/>
                        <a:t>Q1 Retail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Q1 Retail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663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674917"/>
                  </a:ext>
                </a:extLst>
              </a:tr>
              <a:tr h="366195">
                <a:tc>
                  <a:txBody>
                    <a:bodyPr/>
                    <a:lstStyle/>
                    <a:p>
                      <a:r>
                        <a:rPr lang="en-US" sz="1200" dirty="0"/>
                        <a:t>Q2 Retail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670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Q2 Retail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588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029581"/>
                  </a:ext>
                </a:extLst>
              </a:tr>
              <a:tr h="366195">
                <a:tc>
                  <a:txBody>
                    <a:bodyPr/>
                    <a:lstStyle/>
                    <a:p>
                      <a:r>
                        <a:rPr lang="en-US" sz="1200" dirty="0"/>
                        <a:t>Q3 Retail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873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Q3 Retail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661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623084"/>
                  </a:ext>
                </a:extLst>
              </a:tr>
              <a:tr h="366195">
                <a:tc>
                  <a:txBody>
                    <a:bodyPr/>
                    <a:lstStyle/>
                    <a:p>
                      <a:r>
                        <a:rPr lang="en-US" sz="1200" b="1" dirty="0"/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2,143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1,912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515267"/>
                  </a:ext>
                </a:extLst>
              </a:tr>
              <a:tr h="366195">
                <a:tc>
                  <a:txBody>
                    <a:bodyPr/>
                    <a:lstStyle/>
                    <a:p>
                      <a:r>
                        <a:rPr lang="en-US" sz="1200" dirty="0"/>
                        <a:t>Q1 CSR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7,916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Q1 CSR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10,479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920067"/>
                  </a:ext>
                </a:extLst>
              </a:tr>
              <a:tr h="366195">
                <a:tc>
                  <a:txBody>
                    <a:bodyPr/>
                    <a:lstStyle/>
                    <a:p>
                      <a:r>
                        <a:rPr lang="en-US" sz="1200" dirty="0"/>
                        <a:t>Q2 CSR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8,313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Q2 CSR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11,349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901795"/>
                  </a:ext>
                </a:extLst>
              </a:tr>
              <a:tr h="366195">
                <a:tc>
                  <a:txBody>
                    <a:bodyPr/>
                    <a:lstStyle/>
                    <a:p>
                      <a:r>
                        <a:rPr lang="en-US" sz="1200" dirty="0"/>
                        <a:t>Q3 CSR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12,349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Q3 CSR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12,827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139127"/>
                  </a:ext>
                </a:extLst>
              </a:tr>
              <a:tr h="366195">
                <a:tc>
                  <a:txBody>
                    <a:bodyPr/>
                    <a:lstStyle/>
                    <a:p>
                      <a:r>
                        <a:rPr lang="en-US" sz="1200" b="1" dirty="0"/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28,578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34,655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816300"/>
                  </a:ext>
                </a:extLst>
              </a:tr>
              <a:tr h="366195">
                <a:tc>
                  <a:txBody>
                    <a:bodyPr/>
                    <a:lstStyle/>
                    <a:p>
                      <a:r>
                        <a:rPr lang="en-US" sz="1200" dirty="0"/>
                        <a:t>Q1 Web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13,521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Q1 Web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23,433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059890"/>
                  </a:ext>
                </a:extLst>
              </a:tr>
              <a:tr h="366195">
                <a:tc>
                  <a:txBody>
                    <a:bodyPr/>
                    <a:lstStyle/>
                    <a:p>
                      <a:r>
                        <a:rPr lang="en-US" sz="1200" dirty="0"/>
                        <a:t>Q2 Web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18,561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Q2 Web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22,809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472292"/>
                  </a:ext>
                </a:extLst>
              </a:tr>
              <a:tr h="366195">
                <a:tc>
                  <a:txBody>
                    <a:bodyPr/>
                    <a:lstStyle/>
                    <a:p>
                      <a:r>
                        <a:rPr lang="en-US" sz="1200" dirty="0"/>
                        <a:t>Q3 Web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26,931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Q3 Web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23,860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58749"/>
                  </a:ext>
                </a:extLst>
              </a:tr>
              <a:tr h="366195">
                <a:tc>
                  <a:txBody>
                    <a:bodyPr/>
                    <a:lstStyle/>
                    <a:p>
                      <a:r>
                        <a:rPr lang="en-US" sz="1200" b="1" dirty="0"/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59,013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74,102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691421"/>
                  </a:ext>
                </a:extLst>
              </a:tr>
              <a:tr h="366195">
                <a:tc>
                  <a:txBody>
                    <a:bodyPr/>
                    <a:lstStyle/>
                    <a:p>
                      <a:r>
                        <a:rPr lang="en-US" sz="1200" b="1" dirty="0"/>
                        <a:t>2021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89,734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2022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110,669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796470"/>
                  </a:ext>
                </a:extLst>
              </a:tr>
            </a:tbl>
          </a:graphicData>
        </a:graphic>
      </p:graphicFrame>
      <p:graphicFrame>
        <p:nvGraphicFramePr>
          <p:cNvPr id="13" name="Table 18">
            <a:extLst>
              <a:ext uri="{FF2B5EF4-FFF2-40B4-BE49-F238E27FC236}">
                <a16:creationId xmlns:a16="http://schemas.microsoft.com/office/drawing/2014/main" id="{13596C72-5B65-3195-8B80-9163CCCAA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904639"/>
              </p:ext>
            </p:extLst>
          </p:nvPr>
        </p:nvGraphicFramePr>
        <p:xfrm>
          <a:off x="5998932" y="5668728"/>
          <a:ext cx="5141819" cy="959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451">
                  <a:extLst>
                    <a:ext uri="{9D8B030D-6E8A-4147-A177-3AD203B41FA5}">
                      <a16:colId xmlns:a16="http://schemas.microsoft.com/office/drawing/2014/main" val="2692318602"/>
                    </a:ext>
                  </a:extLst>
                </a:gridCol>
                <a:gridCol w="881426">
                  <a:extLst>
                    <a:ext uri="{9D8B030D-6E8A-4147-A177-3AD203B41FA5}">
                      <a16:colId xmlns:a16="http://schemas.microsoft.com/office/drawing/2014/main" val="2529364636"/>
                    </a:ext>
                  </a:extLst>
                </a:gridCol>
                <a:gridCol w="2764942">
                  <a:extLst>
                    <a:ext uri="{9D8B030D-6E8A-4147-A177-3AD203B41FA5}">
                      <a16:colId xmlns:a16="http://schemas.microsoft.com/office/drawing/2014/main" val="1752554343"/>
                    </a:ext>
                  </a:extLst>
                </a:gridCol>
              </a:tblGrid>
              <a:tr h="349464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Total Retail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1,912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</a:rPr>
                        <a:t>Decrease of 10.78% from 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084977"/>
                  </a:ext>
                </a:extLst>
              </a:tr>
              <a:tr h="22402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Total CSR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34,655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3"/>
                          </a:solidFill>
                        </a:rPr>
                        <a:t>Increase of 21.26% from 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522861"/>
                  </a:ext>
                </a:extLst>
              </a:tr>
              <a:tr h="22402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Total Web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74,102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3"/>
                          </a:solidFill>
                        </a:rPr>
                        <a:t>Increase of 25.57% from 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2756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517E55-0967-AD7F-497B-68A324326761}"/>
              </a:ext>
            </a:extLst>
          </p:cNvPr>
          <p:cNvSpPr txBox="1"/>
          <p:nvPr/>
        </p:nvSpPr>
        <p:spPr>
          <a:xfrm>
            <a:off x="136849" y="6443126"/>
            <a:ext cx="544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/>
              <a:t>Total new accounts increased by 23% from 2021!</a:t>
            </a:r>
          </a:p>
        </p:txBody>
      </p:sp>
    </p:spTree>
    <p:extLst>
      <p:ext uri="{BB962C8B-B14F-4D97-AF65-F5344CB8AC3E}">
        <p14:creationId xmlns:p14="http://schemas.microsoft.com/office/powerpoint/2010/main" val="97692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357" y="52031"/>
            <a:ext cx="7886700" cy="103913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CONTACT CENTER - VOLUME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318"/>
            <a:ext cx="1133134" cy="94908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85516" y="6073358"/>
            <a:ext cx="3580380" cy="72284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CSAT remains consistent at 98.9%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NPS up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80.69%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E657A0F-AF44-01A3-69EE-55AAD1AC24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0588468"/>
              </p:ext>
            </p:extLst>
          </p:nvPr>
        </p:nvGraphicFramePr>
        <p:xfrm>
          <a:off x="-86235" y="1091162"/>
          <a:ext cx="11923883" cy="4977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75276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4322"/>
            <a:ext cx="7886700" cy="103913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CALL CENTER - EMAILS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2" y="35472"/>
            <a:ext cx="1133134" cy="9490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3448" y="6087793"/>
            <a:ext cx="2618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Emails: 20,550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Emails : 21,367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12DCB1-7A9B-5266-0D06-2C9FF18F0AEF}"/>
              </a:ext>
            </a:extLst>
          </p:cNvPr>
          <p:cNvSpPr txBox="1"/>
          <p:nvPr/>
        </p:nvSpPr>
        <p:spPr>
          <a:xfrm>
            <a:off x="4442860" y="6087794"/>
            <a:ext cx="245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Emails: 21,111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Emails : 24,211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69D4F-4979-40AD-F73E-CE2D597391DF}"/>
              </a:ext>
            </a:extLst>
          </p:cNvPr>
          <p:cNvSpPr txBox="1"/>
          <p:nvPr/>
        </p:nvSpPr>
        <p:spPr>
          <a:xfrm>
            <a:off x="7139613" y="6107634"/>
            <a:ext cx="245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Emails: 23,172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Emails: 22,433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4F1F032-5089-B40A-2B96-6A7B86AB98D0}"/>
              </a:ext>
            </a:extLst>
          </p:cNvPr>
          <p:cNvSpPr txBox="1"/>
          <p:nvPr/>
        </p:nvSpPr>
        <p:spPr>
          <a:xfrm>
            <a:off x="868472" y="5735325"/>
            <a:ext cx="161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tabLst/>
              <a:defRPr/>
            </a:pPr>
            <a:r>
              <a:rPr lang="en-US" sz="18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0770E9D-F936-4B0D-394E-BFDA17B100F2}"/>
              </a:ext>
            </a:extLst>
          </p:cNvPr>
          <p:cNvSpPr txBox="1"/>
          <p:nvPr/>
        </p:nvSpPr>
        <p:spPr>
          <a:xfrm>
            <a:off x="3732229" y="5729639"/>
            <a:ext cx="161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tabLst/>
              <a:defRPr/>
            </a:pPr>
            <a:r>
              <a:rPr lang="en-US" sz="18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204827FA-60C1-5514-8CA7-4CA61CDBB236}"/>
              </a:ext>
            </a:extLst>
          </p:cNvPr>
          <p:cNvSpPr txBox="1"/>
          <p:nvPr/>
        </p:nvSpPr>
        <p:spPr>
          <a:xfrm>
            <a:off x="6498511" y="5735325"/>
            <a:ext cx="161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tabLst/>
              <a:defRPr/>
            </a:pPr>
            <a:r>
              <a:rPr lang="en-US" sz="18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F322795-16F5-56E7-EAA7-306DAEA50D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0381599"/>
              </p:ext>
            </p:extLst>
          </p:nvPr>
        </p:nvGraphicFramePr>
        <p:xfrm>
          <a:off x="370532" y="1212980"/>
          <a:ext cx="11427458" cy="4513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D6BA87E9-8EED-4F71-7543-2AD956EE7707}"/>
              </a:ext>
            </a:extLst>
          </p:cNvPr>
          <p:cNvSpPr txBox="1"/>
          <p:nvPr/>
        </p:nvSpPr>
        <p:spPr>
          <a:xfrm>
            <a:off x="8893480" y="3738803"/>
            <a:ext cx="2615981" cy="7799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Q3 2021: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24,211</a:t>
            </a:r>
            <a:endParaRPr lang="en-US" sz="1400" b="1" baseline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Q3 2022: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22,433</a:t>
            </a:r>
            <a:endParaRPr lang="en-US" sz="1400" b="1" baseline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Decrease from</a:t>
            </a:r>
            <a:r>
              <a:rPr lang="en-US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2021: 7.34%</a:t>
            </a:r>
            <a:endParaRPr lang="en-US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51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9657"/>
            <a:ext cx="7886700" cy="1039131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CALL CENTER – CALL DRIVERS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5" y="49657"/>
            <a:ext cx="1133134" cy="949081"/>
          </a:xfrm>
          <a:prstGeom prst="rect">
            <a:avLst/>
          </a:prstGeom>
        </p:spPr>
      </p:pic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2439488538"/>
              </p:ext>
            </p:extLst>
          </p:nvPr>
        </p:nvGraphicFramePr>
        <p:xfrm>
          <a:off x="76200" y="1295400"/>
          <a:ext cx="11582400" cy="4654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34619" y="5785444"/>
            <a:ext cx="8151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Account Updates, Misread Plate, and Registration Hold have decreased from Q2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Transfer to Secure IVR, Payment, and Online Portal have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Q2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Billing Questions/Dispute Dispositions have remained the same as Q2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C6FCA6D-FBF2-8CE1-8AB1-CF794280CD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658650"/>
              </p:ext>
            </p:extLst>
          </p:nvPr>
        </p:nvGraphicFramePr>
        <p:xfrm>
          <a:off x="5481638" y="3232150"/>
          <a:ext cx="12287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228801" imgH="390628" progId="Excel.Sheet.12">
                  <p:embed/>
                </p:oleObj>
              </mc:Choice>
              <mc:Fallback>
                <p:oleObj name="Worksheet" r:id="rId5" imgW="1228801" imgH="39062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1638" y="3232150"/>
                        <a:ext cx="1228725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952D3C6-1DCA-A881-1C40-774E27D9A4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5953710"/>
              </p:ext>
            </p:extLst>
          </p:nvPr>
        </p:nvGraphicFramePr>
        <p:xfrm>
          <a:off x="289249" y="1205350"/>
          <a:ext cx="11700588" cy="4490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030937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1675"/>
            <a:ext cx="7886700" cy="103913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 ADVANCED ACCOUNT ADVISORS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1" y="0"/>
            <a:ext cx="1133134" cy="94908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652FC2-B110-DCDC-AB4C-D8438373FFF0}"/>
              </a:ext>
            </a:extLst>
          </p:cNvPr>
          <p:cNvSpPr txBox="1">
            <a:spLocks/>
          </p:cNvSpPr>
          <p:nvPr/>
        </p:nvSpPr>
        <p:spPr>
          <a:xfrm>
            <a:off x="4230115" y="5797193"/>
            <a:ext cx="2386037" cy="3805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030A0"/>
              </a:buClr>
              <a:buFont typeface="Arial" panose="020B0604020202020204" pitchFamily="34" charset="0"/>
              <a:buNone/>
            </a:pPr>
            <a:r>
              <a:rPr lang="en-US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algn="ctr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19,235 calls in Q2</a:t>
            </a:r>
          </a:p>
          <a:p>
            <a:pPr algn="ctr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21,506 calls in Q3</a:t>
            </a:r>
          </a:p>
          <a:p>
            <a:pPr marL="0" indent="0" algn="ctr">
              <a:buClr>
                <a:srgbClr val="7030A0"/>
              </a:buClr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7C019EF-9B18-6BEB-19F2-7048C23850CD}"/>
              </a:ext>
            </a:extLst>
          </p:cNvPr>
          <p:cNvSpPr txBox="1">
            <a:spLocks/>
          </p:cNvSpPr>
          <p:nvPr/>
        </p:nvSpPr>
        <p:spPr>
          <a:xfrm>
            <a:off x="7285509" y="5799832"/>
            <a:ext cx="3353099" cy="4151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030A0"/>
              </a:buClr>
              <a:buFont typeface="Arial" panose="020B0604020202020204" pitchFamily="34" charset="0"/>
              <a:buNone/>
            </a:pPr>
            <a:r>
              <a:rPr lang="en-US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2021 vs 2022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F4DD9B2-36FE-F083-DEB3-619364DF32BD}"/>
              </a:ext>
            </a:extLst>
          </p:cNvPr>
          <p:cNvSpPr txBox="1">
            <a:spLocks/>
          </p:cNvSpPr>
          <p:nvPr/>
        </p:nvSpPr>
        <p:spPr>
          <a:xfrm>
            <a:off x="1112015" y="5797192"/>
            <a:ext cx="2448743" cy="3805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030A0"/>
              </a:buClr>
              <a:buNone/>
            </a:pPr>
            <a:r>
              <a:rPr lang="en-US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20,798 calls in Q2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17,665 calls in Q3</a:t>
            </a:r>
          </a:p>
          <a:p>
            <a:pPr marL="0" indent="0">
              <a:buClr>
                <a:srgbClr val="7030A0"/>
              </a:buClr>
              <a:buFont typeface="Arial" panose="020B0604020202020204" pitchFamily="34" charset="0"/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E583DCE-2140-4D08-0AB4-E28E40688A58}"/>
              </a:ext>
            </a:extLst>
          </p:cNvPr>
          <p:cNvSpPr txBox="1">
            <a:spLocks/>
          </p:cNvSpPr>
          <p:nvPr/>
        </p:nvSpPr>
        <p:spPr>
          <a:xfrm>
            <a:off x="7737688" y="6089102"/>
            <a:ext cx="2448743" cy="3805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59,526 calls in 2021 YTD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61,090 calls in 2022 YTD</a:t>
            </a:r>
          </a:p>
          <a:p>
            <a:pPr marL="0" indent="0">
              <a:buClr>
                <a:srgbClr val="7030A0"/>
              </a:buClr>
              <a:buFont typeface="Arial" panose="020B0604020202020204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6B2634B-DED3-9BA5-D2D5-0C625C71C10F}"/>
              </a:ext>
            </a:extLst>
          </p:cNvPr>
          <p:cNvGraphicFramePr>
            <a:graphicFrameLocks/>
          </p:cNvGraphicFramePr>
          <p:nvPr/>
        </p:nvGraphicFramePr>
        <p:xfrm>
          <a:off x="348178" y="1087221"/>
          <a:ext cx="11495643" cy="4683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4A5BCE36-CDDB-3209-EC91-6753F9F81C41}"/>
              </a:ext>
            </a:extLst>
          </p:cNvPr>
          <p:cNvSpPr txBox="1"/>
          <p:nvPr/>
        </p:nvSpPr>
        <p:spPr>
          <a:xfrm>
            <a:off x="8962058" y="4391946"/>
            <a:ext cx="2589240" cy="7799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Q3 2021: 17,665</a:t>
            </a:r>
          </a:p>
          <a:p>
            <a:pPr algn="ctr"/>
            <a:r>
              <a:rPr lang="en-US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Q3 2022: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21,506</a:t>
            </a:r>
            <a:endParaRPr lang="en-US" sz="1400" b="1" baseline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Increase from</a:t>
            </a:r>
            <a:r>
              <a:rPr lang="en-US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2021: 21.74%</a:t>
            </a:r>
            <a:endParaRPr lang="en-US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24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802" y="88553"/>
            <a:ext cx="7886700" cy="103913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 ADVANCED ACCOUNT ADVISORS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6627"/>
            <a:ext cx="1133134" cy="9490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85E6C6-323E-700E-D6EF-E581AB19A4D3}"/>
              </a:ext>
            </a:extLst>
          </p:cNvPr>
          <p:cNvSpPr/>
          <p:nvPr/>
        </p:nvSpPr>
        <p:spPr>
          <a:xfrm>
            <a:off x="4662397" y="5763805"/>
            <a:ext cx="414148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  Transponders Filled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Q2: 137,392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Q3: 151,406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604D25-77EB-BD72-5A37-47B5373554E6}"/>
              </a:ext>
            </a:extLst>
          </p:cNvPr>
          <p:cNvSpPr/>
          <p:nvPr/>
        </p:nvSpPr>
        <p:spPr>
          <a:xfrm>
            <a:off x="1741317" y="5763805"/>
            <a:ext cx="414148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Transponders Filled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Q2: 123,891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Q3: 150,340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5011C-D27E-3D3E-8F16-079CAFF5FBC6}"/>
              </a:ext>
            </a:extLst>
          </p:cNvPr>
          <p:cNvSpPr txBox="1"/>
          <p:nvPr/>
        </p:nvSpPr>
        <p:spPr>
          <a:xfrm>
            <a:off x="7655904" y="5742015"/>
            <a:ext cx="392021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tabLst/>
              <a:defRPr/>
            </a:pPr>
            <a:r>
              <a:rPr lang="en-US" sz="15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Walk-Ups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1,335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walk-up customers in Q2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1,499 walk-up customers in Q3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B6AA330-9BD0-EB44-D0DC-B8D677BF28A6}"/>
              </a:ext>
            </a:extLst>
          </p:cNvPr>
          <p:cNvGraphicFramePr>
            <a:graphicFrameLocks/>
          </p:cNvGraphicFramePr>
          <p:nvPr/>
        </p:nvGraphicFramePr>
        <p:xfrm>
          <a:off x="278947" y="1295630"/>
          <a:ext cx="11634106" cy="4266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2706A153-9C1E-27E1-0003-947C92DFCE62}"/>
              </a:ext>
            </a:extLst>
          </p:cNvPr>
          <p:cNvSpPr txBox="1"/>
          <p:nvPr/>
        </p:nvSpPr>
        <p:spPr>
          <a:xfrm>
            <a:off x="8986875" y="4158681"/>
            <a:ext cx="2589240" cy="7799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Q3 2021: </a:t>
            </a:r>
            <a:r>
              <a:rPr lang="en-US" sz="1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150,340</a:t>
            </a:r>
            <a:endParaRPr lang="en-US" sz="1400" b="1" baseline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Q3 2022: 151,406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Increase from</a:t>
            </a:r>
            <a:r>
              <a:rPr lang="en-US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2021: </a:t>
            </a:r>
            <a:r>
              <a:rPr lang="en-US" sz="1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0.71</a:t>
            </a:r>
            <a:r>
              <a:rPr lang="en-US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21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970782"/>
              </p:ext>
            </p:extLst>
          </p:nvPr>
        </p:nvGraphicFramePr>
        <p:xfrm>
          <a:off x="150829" y="1206631"/>
          <a:ext cx="11849493" cy="5564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367" y="86627"/>
            <a:ext cx="7886700" cy="103913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IMAGE PROCESSING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3150" y="5879744"/>
            <a:ext cx="8484850" cy="79385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457200" lvl="1" indent="0">
              <a:buClr>
                <a:srgbClr val="7030A0"/>
              </a:buClr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6627"/>
            <a:ext cx="1133134" cy="94908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0BE24B3C-C137-9A24-6875-A91E504A0802}"/>
              </a:ext>
            </a:extLst>
          </p:cNvPr>
          <p:cNvSpPr txBox="1"/>
          <p:nvPr/>
        </p:nvSpPr>
        <p:spPr>
          <a:xfrm>
            <a:off x="9226519" y="4852559"/>
            <a:ext cx="2352738" cy="6738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Q3 2021: </a:t>
            </a:r>
            <a:r>
              <a:rPr lang="en-US" sz="13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17,486,597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Q3 2022: 19,483,717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</a:t>
            </a:r>
            <a:r>
              <a:rPr lang="en-US" sz="13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2021: 11.42%</a:t>
            </a:r>
          </a:p>
        </p:txBody>
      </p:sp>
    </p:spTree>
    <p:extLst>
      <p:ext uri="{BB962C8B-B14F-4D97-AF65-F5344CB8AC3E}">
        <p14:creationId xmlns:p14="http://schemas.microsoft.com/office/powerpoint/2010/main" val="3425030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AB73D5"/>
      </a:accent2>
      <a:accent3>
        <a:srgbClr val="007635"/>
      </a:accent3>
      <a:accent4>
        <a:srgbClr val="FFC000"/>
      </a:accent4>
      <a:accent5>
        <a:srgbClr val="70B6FC"/>
      </a:accent5>
      <a:accent6>
        <a:srgbClr val="7030A0"/>
      </a:accent6>
      <a:hlink>
        <a:srgbClr val="002060"/>
      </a:hlink>
      <a:folHlink>
        <a:srgbClr val="80456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70C0"/>
    </a:accent1>
    <a:accent2>
      <a:srgbClr val="AB73D5"/>
    </a:accent2>
    <a:accent3>
      <a:srgbClr val="007635"/>
    </a:accent3>
    <a:accent4>
      <a:srgbClr val="FFC000"/>
    </a:accent4>
    <a:accent5>
      <a:srgbClr val="70B6FC"/>
    </a:accent5>
    <a:accent6>
      <a:srgbClr val="7030A0"/>
    </a:accent6>
    <a:hlink>
      <a:srgbClr val="002060"/>
    </a:hlink>
    <a:folHlink>
      <a:srgbClr val="80456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70C0"/>
    </a:accent1>
    <a:accent2>
      <a:srgbClr val="AB73D5"/>
    </a:accent2>
    <a:accent3>
      <a:srgbClr val="007635"/>
    </a:accent3>
    <a:accent4>
      <a:srgbClr val="FFC000"/>
    </a:accent4>
    <a:accent5>
      <a:srgbClr val="70B6FC"/>
    </a:accent5>
    <a:accent6>
      <a:srgbClr val="7030A0"/>
    </a:accent6>
    <a:hlink>
      <a:srgbClr val="002060"/>
    </a:hlink>
    <a:folHlink>
      <a:srgbClr val="80456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70C0"/>
    </a:accent1>
    <a:accent2>
      <a:srgbClr val="AB73D5"/>
    </a:accent2>
    <a:accent3>
      <a:srgbClr val="007635"/>
    </a:accent3>
    <a:accent4>
      <a:srgbClr val="FFC000"/>
    </a:accent4>
    <a:accent5>
      <a:srgbClr val="70B6FC"/>
    </a:accent5>
    <a:accent6>
      <a:srgbClr val="7030A0"/>
    </a:accent6>
    <a:hlink>
      <a:srgbClr val="002060"/>
    </a:hlink>
    <a:folHlink>
      <a:srgbClr val="80456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E-470 Brand Colors">
    <a:dk1>
      <a:sysClr val="windowText" lastClr="000000"/>
    </a:dk1>
    <a:lt1>
      <a:sysClr val="window" lastClr="FFFFFF"/>
    </a:lt1>
    <a:dk2>
      <a:srgbClr val="781D7E"/>
    </a:dk2>
    <a:lt2>
      <a:srgbClr val="EEECE1"/>
    </a:lt2>
    <a:accent1>
      <a:srgbClr val="EE3124"/>
    </a:accent1>
    <a:accent2>
      <a:srgbClr val="781D7E"/>
    </a:accent2>
    <a:accent3>
      <a:srgbClr val="BC8EBE"/>
    </a:accent3>
    <a:accent4>
      <a:srgbClr val="FFD200"/>
    </a:accent4>
    <a:accent5>
      <a:srgbClr val="BC8EBE"/>
    </a:accent5>
    <a:accent6>
      <a:srgbClr val="FFFFFF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26080</TotalTime>
  <Words>942</Words>
  <Application>Microsoft Office PowerPoint</Application>
  <PresentationFormat>Widescreen</PresentationFormat>
  <Paragraphs>319</Paragraphs>
  <Slides>23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Avenir Next LT Pro Demi</vt:lpstr>
      <vt:lpstr>Calibri</vt:lpstr>
      <vt:lpstr>Calibri Light</vt:lpstr>
      <vt:lpstr>Wingdings</vt:lpstr>
      <vt:lpstr>Office Theme</vt:lpstr>
      <vt:lpstr>Worksheet</vt:lpstr>
      <vt:lpstr>OPERATIONS DASHBOARD</vt:lpstr>
      <vt:lpstr>TABLE OF CONTENTS</vt:lpstr>
      <vt:lpstr>EXPRESSTOLL ACCOUNTS OPENED</vt:lpstr>
      <vt:lpstr>CONTACT CENTER - VOLUME</vt:lpstr>
      <vt:lpstr>CALL CENTER - EMAILS</vt:lpstr>
      <vt:lpstr>CALL CENTER – CALL DRIVERS</vt:lpstr>
      <vt:lpstr> ADVANCED ACCOUNT ADVISORS</vt:lpstr>
      <vt:lpstr> ADVANCED ACCOUNT ADVISORS</vt:lpstr>
      <vt:lpstr>IMAGE PROCESSING</vt:lpstr>
      <vt:lpstr>DMV LOOKUPS</vt:lpstr>
      <vt:lpstr>PRINTED MAILINGS</vt:lpstr>
      <vt:lpstr>    PRINT &amp; POSTAGE COST</vt:lpstr>
      <vt:lpstr>MEDIA RELATIONS</vt:lpstr>
      <vt:lpstr>MARKETING &amp; COMMUNICATIONS</vt:lpstr>
      <vt:lpstr>MARKETING &amp; COMMUNICATIONS</vt:lpstr>
      <vt:lpstr>MARKETING &amp; COMMUNICATIONS</vt:lpstr>
      <vt:lpstr>MARKETING &amp; COMMUNICATIONS</vt:lpstr>
      <vt:lpstr>EMAIL MARKETING - OVERVIEW</vt:lpstr>
      <vt:lpstr>EMAIL MARKETING - OVERVIEW</vt:lpstr>
      <vt:lpstr>EMAIL MARKETING – NEGATIVE BALANCE</vt:lpstr>
      <vt:lpstr>SOCIAL MEDIA</vt:lpstr>
      <vt:lpstr>SOCIAL MEDIA</vt:lpstr>
      <vt:lpstr>CONTACT INFORMATION</vt:lpstr>
    </vt:vector>
  </TitlesOfParts>
  <Company>E-470 Public Highway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Maureen Walker</dc:creator>
  <cp:lastModifiedBy>Terry Fabrizio</cp:lastModifiedBy>
  <cp:revision>548</cp:revision>
  <dcterms:created xsi:type="dcterms:W3CDTF">2019-10-15T16:20:11Z</dcterms:created>
  <dcterms:modified xsi:type="dcterms:W3CDTF">2022-10-27T15:28:14Z</dcterms:modified>
</cp:coreProperties>
</file>